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74"/>
  </p:notesMasterIdLst>
  <p:sldIdLst>
    <p:sldId id="256" r:id="rId2"/>
    <p:sldId id="1538" r:id="rId3"/>
    <p:sldId id="295" r:id="rId4"/>
    <p:sldId id="1548" r:id="rId5"/>
    <p:sldId id="1570" r:id="rId6"/>
    <p:sldId id="1550" r:id="rId7"/>
    <p:sldId id="1551" r:id="rId8"/>
    <p:sldId id="290" r:id="rId9"/>
    <p:sldId id="1552" r:id="rId10"/>
    <p:sldId id="1555" r:id="rId11"/>
    <p:sldId id="284" r:id="rId12"/>
    <p:sldId id="299" r:id="rId13"/>
    <p:sldId id="287" r:id="rId14"/>
    <p:sldId id="360" r:id="rId15"/>
    <p:sldId id="364" r:id="rId16"/>
    <p:sldId id="278" r:id="rId17"/>
    <p:sldId id="286" r:id="rId18"/>
    <p:sldId id="302" r:id="rId19"/>
    <p:sldId id="268" r:id="rId20"/>
    <p:sldId id="304" r:id="rId21"/>
    <p:sldId id="306" r:id="rId22"/>
    <p:sldId id="311" r:id="rId23"/>
    <p:sldId id="273" r:id="rId24"/>
    <p:sldId id="274" r:id="rId25"/>
    <p:sldId id="275" r:id="rId26"/>
    <p:sldId id="276" r:id="rId27"/>
    <p:sldId id="312" r:id="rId28"/>
    <p:sldId id="283" r:id="rId29"/>
    <p:sldId id="1556" r:id="rId30"/>
    <p:sldId id="411" r:id="rId31"/>
    <p:sldId id="1571" r:id="rId32"/>
    <p:sldId id="1561" r:id="rId33"/>
    <p:sldId id="1562" r:id="rId34"/>
    <p:sldId id="258" r:id="rId35"/>
    <p:sldId id="345" r:id="rId36"/>
    <p:sldId id="346" r:id="rId37"/>
    <p:sldId id="353" r:id="rId38"/>
    <p:sldId id="354" r:id="rId39"/>
    <p:sldId id="355" r:id="rId40"/>
    <p:sldId id="356" r:id="rId41"/>
    <p:sldId id="347" r:id="rId42"/>
    <p:sldId id="348" r:id="rId43"/>
    <p:sldId id="349" r:id="rId44"/>
    <p:sldId id="319" r:id="rId45"/>
    <p:sldId id="320" r:id="rId46"/>
    <p:sldId id="321" r:id="rId47"/>
    <p:sldId id="350" r:id="rId48"/>
    <p:sldId id="414" r:id="rId49"/>
    <p:sldId id="415" r:id="rId50"/>
    <p:sldId id="351" r:id="rId51"/>
    <p:sldId id="352" r:id="rId52"/>
    <p:sldId id="1572" r:id="rId53"/>
    <p:sldId id="259" r:id="rId54"/>
    <p:sldId id="291" r:id="rId55"/>
    <p:sldId id="293" r:id="rId56"/>
    <p:sldId id="1563" r:id="rId57"/>
    <p:sldId id="1565" r:id="rId58"/>
    <p:sldId id="260" r:id="rId59"/>
    <p:sldId id="261" r:id="rId60"/>
    <p:sldId id="262" r:id="rId61"/>
    <p:sldId id="296" r:id="rId62"/>
    <p:sldId id="263" r:id="rId63"/>
    <p:sldId id="265" r:id="rId64"/>
    <p:sldId id="392" r:id="rId65"/>
    <p:sldId id="266" r:id="rId66"/>
    <p:sldId id="264" r:id="rId67"/>
    <p:sldId id="1567" r:id="rId68"/>
    <p:sldId id="1568" r:id="rId69"/>
    <p:sldId id="313" r:id="rId70"/>
    <p:sldId id="314" r:id="rId71"/>
    <p:sldId id="267" r:id="rId72"/>
    <p:sldId id="156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1142B3-6CF0-B44A-84C1-73B7CBE3E1B7}">
          <p14:sldIdLst>
            <p14:sldId id="256"/>
            <p14:sldId id="1538"/>
            <p14:sldId id="295"/>
          </p14:sldIdLst>
        </p14:section>
        <p14:section name="Sound" id="{53E7A784-BBFF-BD47-946A-4F4A5780D701}">
          <p14:sldIdLst>
            <p14:sldId id="1548"/>
            <p14:sldId id="1570"/>
            <p14:sldId id="1550"/>
            <p14:sldId id="1551"/>
            <p14:sldId id="290"/>
            <p14:sldId id="1552"/>
            <p14:sldId id="1555"/>
            <p14:sldId id="284"/>
            <p14:sldId id="299"/>
            <p14:sldId id="287"/>
            <p14:sldId id="360"/>
            <p14:sldId id="364"/>
            <p14:sldId id="278"/>
            <p14:sldId id="286"/>
            <p14:sldId id="302"/>
            <p14:sldId id="268"/>
            <p14:sldId id="304"/>
            <p14:sldId id="306"/>
            <p14:sldId id="311"/>
            <p14:sldId id="273"/>
            <p14:sldId id="274"/>
            <p14:sldId id="275"/>
            <p14:sldId id="276"/>
            <p14:sldId id="312"/>
            <p14:sldId id="283"/>
          </p14:sldIdLst>
        </p14:section>
        <p14:section name="Touch" id="{66D3F15C-FD67-0549-B397-5501357CD89E}">
          <p14:sldIdLst>
            <p14:sldId id="1556"/>
            <p14:sldId id="411"/>
            <p14:sldId id="1571"/>
            <p14:sldId id="1561"/>
            <p14:sldId id="1562"/>
            <p14:sldId id="258"/>
            <p14:sldId id="345"/>
            <p14:sldId id="346"/>
            <p14:sldId id="353"/>
            <p14:sldId id="354"/>
            <p14:sldId id="355"/>
            <p14:sldId id="356"/>
            <p14:sldId id="347"/>
            <p14:sldId id="348"/>
            <p14:sldId id="349"/>
            <p14:sldId id="319"/>
            <p14:sldId id="320"/>
            <p14:sldId id="321"/>
            <p14:sldId id="350"/>
            <p14:sldId id="414"/>
            <p14:sldId id="415"/>
            <p14:sldId id="351"/>
            <p14:sldId id="352"/>
            <p14:sldId id="1572"/>
            <p14:sldId id="259"/>
            <p14:sldId id="291"/>
            <p14:sldId id="293"/>
          </p14:sldIdLst>
        </p14:section>
        <p14:section name="Smell" id="{C4D9C68E-BB53-4C45-AA8D-1AA5A4AA7E6B}">
          <p14:sldIdLst>
            <p14:sldId id="1563"/>
            <p14:sldId id="1565"/>
            <p14:sldId id="260"/>
            <p14:sldId id="261"/>
            <p14:sldId id="262"/>
            <p14:sldId id="296"/>
            <p14:sldId id="263"/>
            <p14:sldId id="265"/>
            <p14:sldId id="392"/>
            <p14:sldId id="266"/>
            <p14:sldId id="264"/>
          </p14:sldIdLst>
        </p14:section>
        <p14:section name="Taste" id="{48CBEB72-CD6C-B24C-85A6-1294D16425C2}">
          <p14:sldIdLst>
            <p14:sldId id="1567"/>
            <p14:sldId id="1568"/>
            <p14:sldId id="313"/>
            <p14:sldId id="314"/>
            <p14:sldId id="267"/>
            <p14:sldId id="156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8C8"/>
    <a:srgbClr val="FF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78"/>
    <p:restoredTop sz="86275"/>
  </p:normalViewPr>
  <p:slideViewPr>
    <p:cSldViewPr>
      <p:cViewPr varScale="1">
        <p:scale>
          <a:sx n="98" d="100"/>
          <a:sy n="98" d="100"/>
        </p:scale>
        <p:origin x="58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5850F3-9436-4150-AF08-335C6FD50346}" type="datetimeFigureOut">
              <a:rPr lang="en-US" smtClean="0"/>
              <a:t>10/9/19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B124DB-C3B0-43A7-B983-D0A0140699A7}" type="slidenum">
              <a:rPr lang="en-US" smtClean="0"/>
              <a:t>‹#›</a:t>
            </a:fld>
            <a:endParaRPr lang="en-US"/>
          </a:p>
        </p:txBody>
      </p:sp>
    </p:spTree>
    <p:extLst>
      <p:ext uri="{BB962C8B-B14F-4D97-AF65-F5344CB8AC3E}">
        <p14:creationId xmlns:p14="http://schemas.microsoft.com/office/powerpoint/2010/main" val="427360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D3AE4AA-08BA-4746-A824-B05CBDAF8231}"/>
              </a:ext>
            </a:extLst>
          </p:cNvPr>
          <p:cNvSpPr>
            <a:spLocks noGrp="1" noChangeArrowheads="1"/>
          </p:cNvSpPr>
          <p:nvPr>
            <p:ph type="sldNum" sz="quarter" idx="5"/>
          </p:nvPr>
        </p:nvSpPr>
        <p:spPr>
          <a:ln/>
        </p:spPr>
        <p:txBody>
          <a:bodyPr/>
          <a:lstStyle/>
          <a:p>
            <a:fld id="{3D17B734-A172-2741-A8CC-BECC59CC0DE6}" type="slidenum">
              <a:rPr lang="en-US" altLang="en-US"/>
              <a:pPr/>
              <a:t>3</a:t>
            </a:fld>
            <a:endParaRPr lang="en-US" altLang="en-US"/>
          </a:p>
        </p:txBody>
      </p:sp>
      <p:sp>
        <p:nvSpPr>
          <p:cNvPr id="92162" name="Rectangle 2">
            <a:extLst>
              <a:ext uri="{FF2B5EF4-FFF2-40B4-BE49-F238E27FC236}">
                <a16:creationId xmlns:a16="http://schemas.microsoft.com/office/drawing/2014/main" id="{95D00613-4D92-D24C-B47A-BC5FD2F7B952}"/>
              </a:ext>
            </a:extLst>
          </p:cNvPr>
          <p:cNvSpPr>
            <a:spLocks noGrp="1" noRot="1" noChangeAspect="1" noChangeArrowheads="1" noTextEdit="1"/>
          </p:cNvSpPr>
          <p:nvPr>
            <p:ph type="sldImg"/>
          </p:nvPr>
        </p:nvSpPr>
        <p:spPr>
          <a:xfrm>
            <a:off x="381000" y="685800"/>
            <a:ext cx="6096000" cy="3429000"/>
          </a:xfrm>
          <a:ln/>
        </p:spPr>
      </p:sp>
      <p:sp>
        <p:nvSpPr>
          <p:cNvPr id="92163" name="Rectangle 3">
            <a:extLst>
              <a:ext uri="{FF2B5EF4-FFF2-40B4-BE49-F238E27FC236}">
                <a16:creationId xmlns:a16="http://schemas.microsoft.com/office/drawing/2014/main" id="{8A3AB7AD-3E8A-AF4F-8978-40D08AF7D5F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35285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D25C9CB-1BD4-AB4B-ABC1-32DC08518E59}"/>
              </a:ext>
            </a:extLst>
          </p:cNvPr>
          <p:cNvSpPr>
            <a:spLocks noGrp="1" noChangeArrowheads="1"/>
          </p:cNvSpPr>
          <p:nvPr>
            <p:ph type="sldNum" sz="quarter" idx="5"/>
          </p:nvPr>
        </p:nvSpPr>
        <p:spPr>
          <a:ln/>
        </p:spPr>
        <p:txBody>
          <a:bodyPr/>
          <a:lstStyle/>
          <a:p>
            <a:fld id="{0999EC1A-EC95-D64D-9EC0-26DC2E7F4BE6}" type="slidenum">
              <a:rPr lang="en-US" altLang="en-US"/>
              <a:pPr/>
              <a:t>54</a:t>
            </a:fld>
            <a:endParaRPr lang="en-US" altLang="en-US"/>
          </a:p>
        </p:txBody>
      </p:sp>
      <p:sp>
        <p:nvSpPr>
          <p:cNvPr id="87042" name="Rectangle 2">
            <a:extLst>
              <a:ext uri="{FF2B5EF4-FFF2-40B4-BE49-F238E27FC236}">
                <a16:creationId xmlns:a16="http://schemas.microsoft.com/office/drawing/2014/main" id="{487866FB-5A08-F84A-871B-78DC6781BD18}"/>
              </a:ext>
            </a:extLst>
          </p:cNvPr>
          <p:cNvSpPr>
            <a:spLocks noGrp="1" noRot="1" noChangeAspect="1" noChangeArrowheads="1" noTextEdit="1"/>
          </p:cNvSpPr>
          <p:nvPr>
            <p:ph type="sldImg"/>
          </p:nvPr>
        </p:nvSpPr>
        <p:spPr>
          <a:xfrm>
            <a:off x="381000" y="685800"/>
            <a:ext cx="6096000" cy="3429000"/>
          </a:xfrm>
          <a:ln/>
        </p:spPr>
      </p:sp>
      <p:sp>
        <p:nvSpPr>
          <p:cNvPr id="87043" name="Rectangle 3">
            <a:extLst>
              <a:ext uri="{FF2B5EF4-FFF2-40B4-BE49-F238E27FC236}">
                <a16:creationId xmlns:a16="http://schemas.microsoft.com/office/drawing/2014/main" id="{0DD2DDBF-3142-134D-9C21-97342DCACEA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95635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2CB2815-C947-D945-9195-04517453F686}"/>
              </a:ext>
            </a:extLst>
          </p:cNvPr>
          <p:cNvSpPr>
            <a:spLocks noGrp="1" noChangeArrowheads="1"/>
          </p:cNvSpPr>
          <p:nvPr>
            <p:ph type="sldNum" sz="quarter" idx="5"/>
          </p:nvPr>
        </p:nvSpPr>
        <p:spPr>
          <a:ln/>
        </p:spPr>
        <p:txBody>
          <a:bodyPr/>
          <a:lstStyle/>
          <a:p>
            <a:fld id="{6AA85EAE-88C3-3445-92C9-0FC167B93A73}" type="slidenum">
              <a:rPr lang="en-US" altLang="en-US"/>
              <a:pPr/>
              <a:t>55</a:t>
            </a:fld>
            <a:endParaRPr lang="en-US" altLang="en-US"/>
          </a:p>
        </p:txBody>
      </p:sp>
      <p:sp>
        <p:nvSpPr>
          <p:cNvPr id="89090" name="Rectangle 2">
            <a:extLst>
              <a:ext uri="{FF2B5EF4-FFF2-40B4-BE49-F238E27FC236}">
                <a16:creationId xmlns:a16="http://schemas.microsoft.com/office/drawing/2014/main" id="{A1B2B21C-8A9A-DB43-BDC2-FBC269BFD390}"/>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C2911505-3ECF-ED43-8DBC-89B3FB12D46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6114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8B528FC-7C27-694B-AA95-D3FE6B6E395E}"/>
              </a:ext>
            </a:extLst>
          </p:cNvPr>
          <p:cNvSpPr>
            <a:spLocks noGrp="1" noChangeArrowheads="1"/>
          </p:cNvSpPr>
          <p:nvPr>
            <p:ph type="sldNum" sz="quarter" idx="5"/>
          </p:nvPr>
        </p:nvSpPr>
        <p:spPr>
          <a:ln/>
        </p:spPr>
        <p:txBody>
          <a:bodyPr/>
          <a:lstStyle/>
          <a:p>
            <a:fld id="{94F6DFF7-0AC0-A946-8DA9-C0D26B96AF93}" type="slidenum">
              <a:rPr lang="en-US" altLang="en-US"/>
              <a:pPr/>
              <a:t>58</a:t>
            </a:fld>
            <a:endParaRPr lang="en-US" altLang="en-US"/>
          </a:p>
        </p:txBody>
      </p:sp>
      <p:sp>
        <p:nvSpPr>
          <p:cNvPr id="15362" name="Rectangle 2">
            <a:extLst>
              <a:ext uri="{FF2B5EF4-FFF2-40B4-BE49-F238E27FC236}">
                <a16:creationId xmlns:a16="http://schemas.microsoft.com/office/drawing/2014/main" id="{7572B331-FE9A-3548-B097-FB7C62634960}"/>
              </a:ext>
            </a:extLst>
          </p:cNvPr>
          <p:cNvSpPr>
            <a:spLocks noGrp="1" noRot="1" noChangeAspect="1" noChangeArrowheads="1" noTextEdit="1"/>
          </p:cNvSpPr>
          <p:nvPr>
            <p:ph type="sldImg"/>
          </p:nvPr>
        </p:nvSpPr>
        <p:spPr>
          <a:xfrm>
            <a:off x="381000" y="685800"/>
            <a:ext cx="6096000" cy="3429000"/>
          </a:xfrm>
          <a:ln/>
        </p:spPr>
      </p:sp>
      <p:sp>
        <p:nvSpPr>
          <p:cNvPr id="15363" name="Rectangle 3">
            <a:extLst>
              <a:ext uri="{FF2B5EF4-FFF2-40B4-BE49-F238E27FC236}">
                <a16:creationId xmlns:a16="http://schemas.microsoft.com/office/drawing/2014/main" id="{F89ED534-3CEE-BA48-9DF2-244CD3B741E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1418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7F14D3-D3FE-3C40-949C-1A2C7123687A}"/>
              </a:ext>
            </a:extLst>
          </p:cNvPr>
          <p:cNvSpPr>
            <a:spLocks noGrp="1" noChangeArrowheads="1"/>
          </p:cNvSpPr>
          <p:nvPr>
            <p:ph type="sldNum" sz="quarter" idx="5"/>
          </p:nvPr>
        </p:nvSpPr>
        <p:spPr>
          <a:ln/>
        </p:spPr>
        <p:txBody>
          <a:bodyPr/>
          <a:lstStyle/>
          <a:p>
            <a:fld id="{6753598D-30E2-3A4C-93EB-E8D639A981F0}" type="slidenum">
              <a:rPr lang="en-US" altLang="en-US"/>
              <a:pPr/>
              <a:t>59</a:t>
            </a:fld>
            <a:endParaRPr lang="en-US" altLang="en-US"/>
          </a:p>
        </p:txBody>
      </p:sp>
      <p:sp>
        <p:nvSpPr>
          <p:cNvPr id="16386" name="Rectangle 2">
            <a:extLst>
              <a:ext uri="{FF2B5EF4-FFF2-40B4-BE49-F238E27FC236}">
                <a16:creationId xmlns:a16="http://schemas.microsoft.com/office/drawing/2014/main" id="{EBB62CFD-7577-4849-A6A6-018F02ED0563}"/>
              </a:ext>
            </a:extLst>
          </p:cNvPr>
          <p:cNvSpPr>
            <a:spLocks noGrp="1" noRot="1" noChangeAspect="1" noChangeArrowheads="1" noTextEdit="1"/>
          </p:cNvSpPr>
          <p:nvPr>
            <p:ph type="sldImg"/>
          </p:nvPr>
        </p:nvSpPr>
        <p:spPr>
          <a:xfrm>
            <a:off x="381000" y="685800"/>
            <a:ext cx="6096000" cy="3429000"/>
          </a:xfrm>
          <a:ln/>
        </p:spPr>
      </p:sp>
      <p:sp>
        <p:nvSpPr>
          <p:cNvPr id="16387" name="Rectangle 3">
            <a:extLst>
              <a:ext uri="{FF2B5EF4-FFF2-40B4-BE49-F238E27FC236}">
                <a16:creationId xmlns:a16="http://schemas.microsoft.com/office/drawing/2014/main" id="{E7D30452-B5A5-4E4D-A78B-5F1E078B04E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8307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0765FBE-80EB-234C-B6B0-97DA54A080D7}"/>
              </a:ext>
            </a:extLst>
          </p:cNvPr>
          <p:cNvSpPr>
            <a:spLocks noGrp="1" noChangeArrowheads="1"/>
          </p:cNvSpPr>
          <p:nvPr>
            <p:ph type="sldNum" sz="quarter" idx="5"/>
          </p:nvPr>
        </p:nvSpPr>
        <p:spPr>
          <a:ln/>
        </p:spPr>
        <p:txBody>
          <a:bodyPr/>
          <a:lstStyle/>
          <a:p>
            <a:fld id="{5B2242D9-EB43-A240-8C25-043124C0C97A}" type="slidenum">
              <a:rPr lang="en-US" altLang="en-US"/>
              <a:pPr/>
              <a:t>60</a:t>
            </a:fld>
            <a:endParaRPr lang="en-US" altLang="en-US"/>
          </a:p>
        </p:txBody>
      </p:sp>
      <p:sp>
        <p:nvSpPr>
          <p:cNvPr id="17410" name="Rectangle 2">
            <a:extLst>
              <a:ext uri="{FF2B5EF4-FFF2-40B4-BE49-F238E27FC236}">
                <a16:creationId xmlns:a16="http://schemas.microsoft.com/office/drawing/2014/main" id="{D039B13A-DE90-BC47-B2CF-5EEA42E29950}"/>
              </a:ext>
            </a:extLst>
          </p:cNvPr>
          <p:cNvSpPr>
            <a:spLocks noGrp="1" noRot="1" noChangeAspect="1" noChangeArrowheads="1" noTextEdit="1"/>
          </p:cNvSpPr>
          <p:nvPr>
            <p:ph type="sldImg"/>
          </p:nvPr>
        </p:nvSpPr>
        <p:spPr>
          <a:xfrm>
            <a:off x="381000" y="685800"/>
            <a:ext cx="6096000" cy="3429000"/>
          </a:xfrm>
          <a:ln/>
        </p:spPr>
      </p:sp>
      <p:sp>
        <p:nvSpPr>
          <p:cNvPr id="17411" name="Rectangle 3">
            <a:extLst>
              <a:ext uri="{FF2B5EF4-FFF2-40B4-BE49-F238E27FC236}">
                <a16:creationId xmlns:a16="http://schemas.microsoft.com/office/drawing/2014/main" id="{AE8133FC-521D-A847-9A73-CD8399DB54B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15053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0047959-F451-BA46-83DB-E9C96BA2988D}"/>
              </a:ext>
            </a:extLst>
          </p:cNvPr>
          <p:cNvSpPr>
            <a:spLocks noGrp="1" noChangeArrowheads="1"/>
          </p:cNvSpPr>
          <p:nvPr>
            <p:ph type="sldNum" sz="quarter" idx="5"/>
          </p:nvPr>
        </p:nvSpPr>
        <p:spPr>
          <a:ln/>
        </p:spPr>
        <p:txBody>
          <a:bodyPr/>
          <a:lstStyle/>
          <a:p>
            <a:fld id="{FBFD4645-CD6A-9049-AB0A-BAE04EA385F0}" type="slidenum">
              <a:rPr lang="en-US" altLang="en-US"/>
              <a:pPr/>
              <a:t>62</a:t>
            </a:fld>
            <a:endParaRPr lang="en-US" altLang="en-US"/>
          </a:p>
        </p:txBody>
      </p:sp>
      <p:sp>
        <p:nvSpPr>
          <p:cNvPr id="19458" name="Rectangle 2">
            <a:extLst>
              <a:ext uri="{FF2B5EF4-FFF2-40B4-BE49-F238E27FC236}">
                <a16:creationId xmlns:a16="http://schemas.microsoft.com/office/drawing/2014/main" id="{CC62F8FB-107E-5249-8503-20CCA6173D05}"/>
              </a:ext>
            </a:extLst>
          </p:cNvPr>
          <p:cNvSpPr>
            <a:spLocks noGrp="1" noRot="1" noChangeAspect="1" noChangeArrowheads="1" noTextEdit="1"/>
          </p:cNvSpPr>
          <p:nvPr>
            <p:ph type="sldImg"/>
          </p:nvPr>
        </p:nvSpPr>
        <p:spPr>
          <a:xfrm>
            <a:off x="381000" y="685800"/>
            <a:ext cx="6096000" cy="3429000"/>
          </a:xfrm>
          <a:ln/>
        </p:spPr>
      </p:sp>
      <p:sp>
        <p:nvSpPr>
          <p:cNvPr id="19459" name="Rectangle 3">
            <a:extLst>
              <a:ext uri="{FF2B5EF4-FFF2-40B4-BE49-F238E27FC236}">
                <a16:creationId xmlns:a16="http://schemas.microsoft.com/office/drawing/2014/main" id="{957C418F-2F15-874C-9719-B22EFBA15B2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57546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90189DD-224F-5346-B148-205944929F32}"/>
              </a:ext>
            </a:extLst>
          </p:cNvPr>
          <p:cNvSpPr>
            <a:spLocks noGrp="1" noChangeArrowheads="1"/>
          </p:cNvSpPr>
          <p:nvPr>
            <p:ph type="sldNum" sz="quarter" idx="5"/>
          </p:nvPr>
        </p:nvSpPr>
        <p:spPr>
          <a:ln/>
        </p:spPr>
        <p:txBody>
          <a:bodyPr/>
          <a:lstStyle/>
          <a:p>
            <a:fld id="{668F8412-E30C-9745-83C1-F1470B55898F}" type="slidenum">
              <a:rPr lang="en-US" altLang="en-US"/>
              <a:pPr/>
              <a:t>63</a:t>
            </a:fld>
            <a:endParaRPr lang="en-US" altLang="en-US"/>
          </a:p>
        </p:txBody>
      </p:sp>
      <p:sp>
        <p:nvSpPr>
          <p:cNvPr id="26626" name="Rectangle 2">
            <a:extLst>
              <a:ext uri="{FF2B5EF4-FFF2-40B4-BE49-F238E27FC236}">
                <a16:creationId xmlns:a16="http://schemas.microsoft.com/office/drawing/2014/main" id="{A87F3729-A3AD-9C41-8739-26DC29AAA7ED}"/>
              </a:ext>
            </a:extLst>
          </p:cNvPr>
          <p:cNvSpPr>
            <a:spLocks noGrp="1" noRot="1" noChangeAspect="1" noChangeArrowheads="1" noTextEdit="1"/>
          </p:cNvSpPr>
          <p:nvPr>
            <p:ph type="sldImg"/>
          </p:nvPr>
        </p:nvSpPr>
        <p:spPr>
          <a:xfrm>
            <a:off x="381000" y="685800"/>
            <a:ext cx="6096000" cy="3429000"/>
          </a:xfrm>
          <a:ln/>
        </p:spPr>
      </p:sp>
      <p:sp>
        <p:nvSpPr>
          <p:cNvPr id="26627" name="Rectangle 3">
            <a:extLst>
              <a:ext uri="{FF2B5EF4-FFF2-40B4-BE49-F238E27FC236}">
                <a16:creationId xmlns:a16="http://schemas.microsoft.com/office/drawing/2014/main" id="{7EA5854C-85A7-5F41-937D-DFFDD999188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03735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DED7FAA-F613-104B-AA08-2CF7EDC0A26E}"/>
              </a:ext>
            </a:extLst>
          </p:cNvPr>
          <p:cNvSpPr>
            <a:spLocks noGrp="1" noChangeArrowheads="1"/>
          </p:cNvSpPr>
          <p:nvPr>
            <p:ph type="sldNum" sz="quarter" idx="5"/>
          </p:nvPr>
        </p:nvSpPr>
        <p:spPr>
          <a:ln/>
        </p:spPr>
        <p:txBody>
          <a:bodyPr/>
          <a:lstStyle/>
          <a:p>
            <a:fld id="{8D877992-201B-C64F-8DA7-CDC153FF783B}" type="slidenum">
              <a:rPr lang="en-US" altLang="en-US"/>
              <a:pPr/>
              <a:t>65</a:t>
            </a:fld>
            <a:endParaRPr lang="en-US" altLang="en-US"/>
          </a:p>
        </p:txBody>
      </p:sp>
      <p:sp>
        <p:nvSpPr>
          <p:cNvPr id="27650" name="Rectangle 2">
            <a:extLst>
              <a:ext uri="{FF2B5EF4-FFF2-40B4-BE49-F238E27FC236}">
                <a16:creationId xmlns:a16="http://schemas.microsoft.com/office/drawing/2014/main" id="{943E2A6C-D7A3-4C45-96CF-C5A017732EF0}"/>
              </a:ext>
            </a:extLst>
          </p:cNvPr>
          <p:cNvSpPr>
            <a:spLocks noGrp="1" noRot="1" noChangeAspect="1" noChangeArrowheads="1" noTextEdit="1"/>
          </p:cNvSpPr>
          <p:nvPr>
            <p:ph type="sldImg"/>
          </p:nvPr>
        </p:nvSpPr>
        <p:spPr>
          <a:xfrm>
            <a:off x="381000" y="685800"/>
            <a:ext cx="6096000" cy="3429000"/>
          </a:xfrm>
          <a:ln/>
        </p:spPr>
      </p:sp>
      <p:sp>
        <p:nvSpPr>
          <p:cNvPr id="27651" name="Rectangle 3">
            <a:extLst>
              <a:ext uri="{FF2B5EF4-FFF2-40B4-BE49-F238E27FC236}">
                <a16:creationId xmlns:a16="http://schemas.microsoft.com/office/drawing/2014/main" id="{65BD0B05-A78F-4C43-A63B-B50479C74E2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97052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4BC362D-B025-E043-82DE-13AE6A9558AC}"/>
              </a:ext>
            </a:extLst>
          </p:cNvPr>
          <p:cNvSpPr>
            <a:spLocks noGrp="1" noChangeArrowheads="1"/>
          </p:cNvSpPr>
          <p:nvPr>
            <p:ph type="sldNum" sz="quarter" idx="5"/>
          </p:nvPr>
        </p:nvSpPr>
        <p:spPr>
          <a:ln/>
        </p:spPr>
        <p:txBody>
          <a:bodyPr/>
          <a:lstStyle/>
          <a:p>
            <a:fld id="{677B3E8C-5400-AE44-B778-2726460C2909}" type="slidenum">
              <a:rPr lang="en-US" altLang="en-US"/>
              <a:pPr/>
              <a:t>66</a:t>
            </a:fld>
            <a:endParaRPr lang="en-US" altLang="en-US"/>
          </a:p>
        </p:txBody>
      </p:sp>
      <p:sp>
        <p:nvSpPr>
          <p:cNvPr id="25602" name="Rectangle 2">
            <a:extLst>
              <a:ext uri="{FF2B5EF4-FFF2-40B4-BE49-F238E27FC236}">
                <a16:creationId xmlns:a16="http://schemas.microsoft.com/office/drawing/2014/main" id="{0A073109-7ECD-4D47-9947-4FD37A5A644C}"/>
              </a:ext>
            </a:extLst>
          </p:cNvPr>
          <p:cNvSpPr>
            <a:spLocks noGrp="1" noRot="1" noChangeAspect="1" noChangeArrowheads="1" noTextEdit="1"/>
          </p:cNvSpPr>
          <p:nvPr>
            <p:ph type="sldImg"/>
          </p:nvPr>
        </p:nvSpPr>
        <p:spPr>
          <a:xfrm>
            <a:off x="381000" y="685800"/>
            <a:ext cx="6096000" cy="3429000"/>
          </a:xfrm>
          <a:ln/>
        </p:spPr>
      </p:sp>
      <p:sp>
        <p:nvSpPr>
          <p:cNvPr id="25603" name="Rectangle 3">
            <a:extLst>
              <a:ext uri="{FF2B5EF4-FFF2-40B4-BE49-F238E27FC236}">
                <a16:creationId xmlns:a16="http://schemas.microsoft.com/office/drawing/2014/main" id="{15128E70-1366-6A41-A470-79CBE7CF7DB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23686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F95993E-A8B9-1545-A77F-153BB069437D}"/>
              </a:ext>
            </a:extLst>
          </p:cNvPr>
          <p:cNvSpPr>
            <a:spLocks noGrp="1" noChangeArrowheads="1"/>
          </p:cNvSpPr>
          <p:nvPr>
            <p:ph type="sldNum" sz="quarter" idx="5"/>
          </p:nvPr>
        </p:nvSpPr>
        <p:spPr>
          <a:ln/>
        </p:spPr>
        <p:txBody>
          <a:bodyPr/>
          <a:lstStyle/>
          <a:p>
            <a:fld id="{CA46087A-5C1A-264B-85CB-E60D52C6D3D3}" type="slidenum">
              <a:rPr lang="en-US" altLang="en-US"/>
              <a:pPr/>
              <a:t>71</a:t>
            </a:fld>
            <a:endParaRPr lang="en-US" altLang="en-US"/>
          </a:p>
        </p:txBody>
      </p:sp>
      <p:sp>
        <p:nvSpPr>
          <p:cNvPr id="30722" name="Rectangle 2">
            <a:extLst>
              <a:ext uri="{FF2B5EF4-FFF2-40B4-BE49-F238E27FC236}">
                <a16:creationId xmlns:a16="http://schemas.microsoft.com/office/drawing/2014/main" id="{7EF5AC85-F87D-4A41-B118-D1C812E92C20}"/>
              </a:ext>
            </a:extLst>
          </p:cNvPr>
          <p:cNvSpPr>
            <a:spLocks noGrp="1" noRot="1" noChangeAspect="1" noChangeArrowheads="1" noTextEdit="1"/>
          </p:cNvSpPr>
          <p:nvPr>
            <p:ph type="sldImg"/>
          </p:nvPr>
        </p:nvSpPr>
        <p:spPr>
          <a:xfrm>
            <a:off x="381000" y="685800"/>
            <a:ext cx="6096000" cy="3429000"/>
          </a:xfrm>
          <a:ln/>
        </p:spPr>
      </p:sp>
      <p:sp>
        <p:nvSpPr>
          <p:cNvPr id="30723" name="Rectangle 3">
            <a:extLst>
              <a:ext uri="{FF2B5EF4-FFF2-40B4-BE49-F238E27FC236}">
                <a16:creationId xmlns:a16="http://schemas.microsoft.com/office/drawing/2014/main" id="{A6BB754E-2787-F04F-823B-269D1D73B2E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4043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EA7BFFD-0BAE-3744-94AE-4A0B6050D447}"/>
              </a:ext>
            </a:extLst>
          </p:cNvPr>
          <p:cNvSpPr>
            <a:spLocks noGrp="1" noChangeArrowheads="1"/>
          </p:cNvSpPr>
          <p:nvPr>
            <p:ph type="sldNum" sz="quarter" idx="5"/>
          </p:nvPr>
        </p:nvSpPr>
        <p:spPr>
          <a:ln/>
        </p:spPr>
        <p:txBody>
          <a:bodyPr/>
          <a:lstStyle/>
          <a:p>
            <a:fld id="{39D4739F-2BBD-D346-A678-B512471E433C}" type="slidenum">
              <a:rPr lang="en-US" altLang="en-US"/>
              <a:pPr/>
              <a:t>8</a:t>
            </a:fld>
            <a:endParaRPr lang="en-US" altLang="en-US"/>
          </a:p>
        </p:txBody>
      </p:sp>
      <p:sp>
        <p:nvSpPr>
          <p:cNvPr id="77826" name="Rectangle 2">
            <a:extLst>
              <a:ext uri="{FF2B5EF4-FFF2-40B4-BE49-F238E27FC236}">
                <a16:creationId xmlns:a16="http://schemas.microsoft.com/office/drawing/2014/main" id="{53B64B93-CAC4-D54D-A82B-B7CE18BA651F}"/>
              </a:ext>
            </a:extLst>
          </p:cNvPr>
          <p:cNvSpPr>
            <a:spLocks noGrp="1" noRot="1" noChangeAspect="1" noChangeArrowheads="1" noTextEdit="1"/>
          </p:cNvSpPr>
          <p:nvPr>
            <p:ph type="sldImg"/>
          </p:nvPr>
        </p:nvSpPr>
        <p:spPr>
          <a:xfrm>
            <a:off x="381000" y="685800"/>
            <a:ext cx="6096000" cy="3429000"/>
          </a:xfrm>
          <a:ln/>
        </p:spPr>
      </p:sp>
      <p:sp>
        <p:nvSpPr>
          <p:cNvPr id="77827" name="Rectangle 3">
            <a:extLst>
              <a:ext uri="{FF2B5EF4-FFF2-40B4-BE49-F238E27FC236}">
                <a16:creationId xmlns:a16="http://schemas.microsoft.com/office/drawing/2014/main" id="{D1FA1361-0CC1-3F46-BF35-65D8AAB6860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9687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5B683F6-F358-7849-9C3A-90842C2E6E9A}"/>
              </a:ext>
            </a:extLst>
          </p:cNvPr>
          <p:cNvSpPr>
            <a:spLocks noGrp="1" noChangeArrowheads="1"/>
          </p:cNvSpPr>
          <p:nvPr>
            <p:ph type="sldNum" sz="quarter" idx="5"/>
          </p:nvPr>
        </p:nvSpPr>
        <p:spPr>
          <a:ln/>
        </p:spPr>
        <p:txBody>
          <a:bodyPr/>
          <a:lstStyle/>
          <a:p>
            <a:fld id="{85EB3E04-0DFA-1542-BED8-067BCFE1F419}" type="slidenum">
              <a:rPr lang="en-US" altLang="en-US"/>
              <a:pPr/>
              <a:t>11</a:t>
            </a:fld>
            <a:endParaRPr lang="en-US" altLang="en-US"/>
          </a:p>
        </p:txBody>
      </p:sp>
      <p:sp>
        <p:nvSpPr>
          <p:cNvPr id="71682" name="Rectangle 2">
            <a:extLst>
              <a:ext uri="{FF2B5EF4-FFF2-40B4-BE49-F238E27FC236}">
                <a16:creationId xmlns:a16="http://schemas.microsoft.com/office/drawing/2014/main" id="{D3C635EF-CDC0-DF48-9372-93A133F386CF}"/>
              </a:ext>
            </a:extLst>
          </p:cNvPr>
          <p:cNvSpPr>
            <a:spLocks noGrp="1" noRot="1" noChangeAspect="1" noChangeArrowheads="1" noTextEdit="1"/>
          </p:cNvSpPr>
          <p:nvPr>
            <p:ph type="sldImg"/>
          </p:nvPr>
        </p:nvSpPr>
        <p:spPr>
          <a:xfrm>
            <a:off x="381000" y="685800"/>
            <a:ext cx="6096000" cy="3429000"/>
          </a:xfrm>
          <a:ln/>
        </p:spPr>
      </p:sp>
      <p:sp>
        <p:nvSpPr>
          <p:cNvPr id="71683" name="Rectangle 3">
            <a:extLst>
              <a:ext uri="{FF2B5EF4-FFF2-40B4-BE49-F238E27FC236}">
                <a16:creationId xmlns:a16="http://schemas.microsoft.com/office/drawing/2014/main" id="{6B5D65D9-0FEB-7D41-B9CF-E4342D746CC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8889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701FDF1-AACF-9242-9240-EA374AEE5E95}"/>
              </a:ext>
            </a:extLst>
          </p:cNvPr>
          <p:cNvSpPr>
            <a:spLocks noGrp="1" noChangeArrowheads="1"/>
          </p:cNvSpPr>
          <p:nvPr>
            <p:ph type="sldNum" sz="quarter" idx="5"/>
          </p:nvPr>
        </p:nvSpPr>
        <p:spPr>
          <a:ln/>
        </p:spPr>
        <p:txBody>
          <a:bodyPr/>
          <a:lstStyle/>
          <a:p>
            <a:fld id="{E2FD6017-70A3-E24E-8D58-2D918E19B2CC}" type="slidenum">
              <a:rPr lang="en-US" altLang="en-US"/>
              <a:pPr/>
              <a:t>13</a:t>
            </a:fld>
            <a:endParaRPr lang="en-US" altLang="en-US"/>
          </a:p>
        </p:txBody>
      </p:sp>
      <p:sp>
        <p:nvSpPr>
          <p:cNvPr id="68610" name="Rectangle 2">
            <a:extLst>
              <a:ext uri="{FF2B5EF4-FFF2-40B4-BE49-F238E27FC236}">
                <a16:creationId xmlns:a16="http://schemas.microsoft.com/office/drawing/2014/main" id="{58D5C1CA-B6B3-6F46-BF34-B1DD0215C5C2}"/>
              </a:ext>
            </a:extLst>
          </p:cNvPr>
          <p:cNvSpPr>
            <a:spLocks noGrp="1" noRot="1" noChangeAspect="1" noChangeArrowheads="1" noTextEdit="1"/>
          </p:cNvSpPr>
          <p:nvPr>
            <p:ph type="sldImg"/>
          </p:nvPr>
        </p:nvSpPr>
        <p:spPr>
          <a:xfrm>
            <a:off x="382588" y="685800"/>
            <a:ext cx="6096000" cy="3429000"/>
          </a:xfrm>
          <a:ln/>
        </p:spPr>
      </p:sp>
      <p:sp>
        <p:nvSpPr>
          <p:cNvPr id="68611" name="Rectangle 3">
            <a:extLst>
              <a:ext uri="{FF2B5EF4-FFF2-40B4-BE49-F238E27FC236}">
                <a16:creationId xmlns:a16="http://schemas.microsoft.com/office/drawing/2014/main" id="{92AAABD6-3CFD-3E40-8905-450177DE68B9}"/>
              </a:ext>
            </a:extLst>
          </p:cNvPr>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86465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B7DBA05-8DFC-F247-AA65-06C20EEF265F}"/>
              </a:ext>
            </a:extLst>
          </p:cNvPr>
          <p:cNvSpPr>
            <a:spLocks noGrp="1" noChangeArrowheads="1"/>
          </p:cNvSpPr>
          <p:nvPr>
            <p:ph type="sldNum" sz="quarter" idx="5"/>
          </p:nvPr>
        </p:nvSpPr>
        <p:spPr>
          <a:ln/>
        </p:spPr>
        <p:txBody>
          <a:bodyPr/>
          <a:lstStyle/>
          <a:p>
            <a:fld id="{26B5F2F9-7788-6044-ABC3-D9EA37EB0D23}" type="slidenum">
              <a:rPr lang="en-US" altLang="en-US"/>
              <a:pPr/>
              <a:t>16</a:t>
            </a:fld>
            <a:endParaRPr lang="en-US" altLang="en-US"/>
          </a:p>
        </p:txBody>
      </p:sp>
      <p:sp>
        <p:nvSpPr>
          <p:cNvPr id="53250" name="Rectangle 2">
            <a:extLst>
              <a:ext uri="{FF2B5EF4-FFF2-40B4-BE49-F238E27FC236}">
                <a16:creationId xmlns:a16="http://schemas.microsoft.com/office/drawing/2014/main" id="{8AB4EF25-E995-8D4B-8D59-3A3D974CAD7A}"/>
              </a:ext>
            </a:extLst>
          </p:cNvPr>
          <p:cNvSpPr>
            <a:spLocks noGrp="1" noRot="1" noChangeAspect="1" noChangeArrowheads="1" noTextEdit="1"/>
          </p:cNvSpPr>
          <p:nvPr>
            <p:ph type="sldImg"/>
          </p:nvPr>
        </p:nvSpPr>
        <p:spPr>
          <a:xfrm>
            <a:off x="382588" y="685800"/>
            <a:ext cx="6096000" cy="3429000"/>
          </a:xfrm>
          <a:ln/>
        </p:spPr>
      </p:sp>
      <p:sp>
        <p:nvSpPr>
          <p:cNvPr id="53251" name="Rectangle 3">
            <a:extLst>
              <a:ext uri="{FF2B5EF4-FFF2-40B4-BE49-F238E27FC236}">
                <a16:creationId xmlns:a16="http://schemas.microsoft.com/office/drawing/2014/main" id="{74CE497C-B58E-BB46-8DD6-4C41CA53D039}"/>
              </a:ext>
            </a:extLst>
          </p:cNvPr>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1773295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E29D91C-ADE0-4A45-A4CD-8AE12AE49C0E}"/>
              </a:ext>
            </a:extLst>
          </p:cNvPr>
          <p:cNvSpPr>
            <a:spLocks noGrp="1" noChangeArrowheads="1"/>
          </p:cNvSpPr>
          <p:nvPr>
            <p:ph type="sldNum" sz="quarter" idx="5"/>
          </p:nvPr>
        </p:nvSpPr>
        <p:spPr>
          <a:ln/>
        </p:spPr>
        <p:txBody>
          <a:bodyPr/>
          <a:lstStyle/>
          <a:p>
            <a:fld id="{CF7CB9D0-E6BF-3E46-B603-70644ED1E216}" type="slidenum">
              <a:rPr lang="en-US" altLang="en-US"/>
              <a:pPr/>
              <a:t>17</a:t>
            </a:fld>
            <a:endParaRPr lang="en-US" altLang="en-US"/>
          </a:p>
        </p:txBody>
      </p:sp>
      <p:sp>
        <p:nvSpPr>
          <p:cNvPr id="73730" name="Rectangle 2">
            <a:extLst>
              <a:ext uri="{FF2B5EF4-FFF2-40B4-BE49-F238E27FC236}">
                <a16:creationId xmlns:a16="http://schemas.microsoft.com/office/drawing/2014/main" id="{237CA55F-2DA8-F14D-A97B-C626BF21CD15}"/>
              </a:ext>
            </a:extLst>
          </p:cNvPr>
          <p:cNvSpPr>
            <a:spLocks noGrp="1" noRot="1" noChangeAspect="1" noChangeArrowheads="1" noTextEdit="1"/>
          </p:cNvSpPr>
          <p:nvPr>
            <p:ph type="sldImg"/>
          </p:nvPr>
        </p:nvSpPr>
        <p:spPr>
          <a:xfrm>
            <a:off x="381000" y="685800"/>
            <a:ext cx="6096000" cy="3429000"/>
          </a:xfrm>
          <a:ln/>
        </p:spPr>
      </p:sp>
      <p:sp>
        <p:nvSpPr>
          <p:cNvPr id="73731" name="Rectangle 3">
            <a:extLst>
              <a:ext uri="{FF2B5EF4-FFF2-40B4-BE49-F238E27FC236}">
                <a16:creationId xmlns:a16="http://schemas.microsoft.com/office/drawing/2014/main" id="{08B1CDE0-D2DC-D243-BEA5-86A9E9A830B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80917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F7A7B8-F3E9-FA47-993C-2AC2235A095E}"/>
              </a:ext>
            </a:extLst>
          </p:cNvPr>
          <p:cNvSpPr>
            <a:spLocks noGrp="1" noChangeArrowheads="1"/>
          </p:cNvSpPr>
          <p:nvPr>
            <p:ph type="sldNum" sz="quarter" idx="5"/>
          </p:nvPr>
        </p:nvSpPr>
        <p:spPr>
          <a:ln/>
        </p:spPr>
        <p:txBody>
          <a:bodyPr/>
          <a:lstStyle/>
          <a:p>
            <a:fld id="{F9C687ED-57AB-6A4E-AEEA-3367951DB3C1}" type="slidenum">
              <a:rPr lang="en-US" altLang="en-US"/>
              <a:pPr/>
              <a:t>19</a:t>
            </a:fld>
            <a:endParaRPr lang="en-US" altLang="en-US"/>
          </a:p>
        </p:txBody>
      </p:sp>
      <p:sp>
        <p:nvSpPr>
          <p:cNvPr id="32770" name="Rectangle 2">
            <a:extLst>
              <a:ext uri="{FF2B5EF4-FFF2-40B4-BE49-F238E27FC236}">
                <a16:creationId xmlns:a16="http://schemas.microsoft.com/office/drawing/2014/main" id="{13D1D284-C9D4-AD4F-A665-8AD7357273F2}"/>
              </a:ext>
            </a:extLst>
          </p:cNvPr>
          <p:cNvSpPr>
            <a:spLocks noGrp="1" noRot="1" noChangeAspect="1" noChangeArrowheads="1" noTextEdit="1"/>
          </p:cNvSpPr>
          <p:nvPr>
            <p:ph type="sldImg"/>
          </p:nvPr>
        </p:nvSpPr>
        <p:spPr>
          <a:xfrm>
            <a:off x="382588" y="685800"/>
            <a:ext cx="6096000" cy="3429000"/>
          </a:xfrm>
          <a:ln/>
        </p:spPr>
      </p:sp>
      <p:sp>
        <p:nvSpPr>
          <p:cNvPr id="32771" name="Rectangle 3">
            <a:extLst>
              <a:ext uri="{FF2B5EF4-FFF2-40B4-BE49-F238E27FC236}">
                <a16:creationId xmlns:a16="http://schemas.microsoft.com/office/drawing/2014/main" id="{CFA3BDD6-78D9-A944-8AB0-FE0E1DECB2B0}"/>
              </a:ext>
            </a:extLst>
          </p:cNvPr>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68172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B1D121D-259C-7947-B8E9-C190A7B5670A}"/>
              </a:ext>
            </a:extLst>
          </p:cNvPr>
          <p:cNvSpPr>
            <a:spLocks noGrp="1" noChangeArrowheads="1"/>
          </p:cNvSpPr>
          <p:nvPr>
            <p:ph type="sldNum" sz="quarter" idx="5"/>
          </p:nvPr>
        </p:nvSpPr>
        <p:spPr>
          <a:ln/>
        </p:spPr>
        <p:txBody>
          <a:bodyPr/>
          <a:lstStyle/>
          <a:p>
            <a:fld id="{6338FAAB-55C9-1D41-9A6D-56B38F55F2A8}" type="slidenum">
              <a:rPr lang="en-US" altLang="en-US"/>
              <a:pPr/>
              <a:t>34</a:t>
            </a:fld>
            <a:endParaRPr lang="en-US" altLang="en-US"/>
          </a:p>
        </p:txBody>
      </p:sp>
      <p:sp>
        <p:nvSpPr>
          <p:cNvPr id="8194" name="Rectangle 2">
            <a:extLst>
              <a:ext uri="{FF2B5EF4-FFF2-40B4-BE49-F238E27FC236}">
                <a16:creationId xmlns:a16="http://schemas.microsoft.com/office/drawing/2014/main" id="{513456BC-3DDD-7348-B023-4F4626567167}"/>
              </a:ext>
            </a:extLst>
          </p:cNvPr>
          <p:cNvSpPr>
            <a:spLocks noGrp="1" noRot="1" noChangeAspect="1" noChangeArrowheads="1" noTextEdit="1"/>
          </p:cNvSpPr>
          <p:nvPr>
            <p:ph type="sldImg"/>
          </p:nvPr>
        </p:nvSpPr>
        <p:spPr>
          <a:xfrm>
            <a:off x="381000" y="685800"/>
            <a:ext cx="6096000" cy="3429000"/>
          </a:xfrm>
          <a:ln/>
        </p:spPr>
      </p:sp>
      <p:sp>
        <p:nvSpPr>
          <p:cNvPr id="8195" name="Rectangle 3">
            <a:extLst>
              <a:ext uri="{FF2B5EF4-FFF2-40B4-BE49-F238E27FC236}">
                <a16:creationId xmlns:a16="http://schemas.microsoft.com/office/drawing/2014/main" id="{A75D7325-4F01-8249-BAA6-05A494FD691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16144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EEE9DCD-8FC9-D64D-AE84-306B75989D1D}"/>
              </a:ext>
            </a:extLst>
          </p:cNvPr>
          <p:cNvSpPr>
            <a:spLocks noGrp="1" noChangeArrowheads="1"/>
          </p:cNvSpPr>
          <p:nvPr>
            <p:ph type="sldNum" sz="quarter" idx="5"/>
          </p:nvPr>
        </p:nvSpPr>
        <p:spPr>
          <a:ln/>
        </p:spPr>
        <p:txBody>
          <a:bodyPr/>
          <a:lstStyle/>
          <a:p>
            <a:fld id="{6B6A4C09-52B7-F84E-8CDF-C7083FB41ADF}" type="slidenum">
              <a:rPr lang="en-US" altLang="en-US"/>
              <a:pPr/>
              <a:t>53</a:t>
            </a:fld>
            <a:endParaRPr lang="en-US" altLang="en-US"/>
          </a:p>
        </p:txBody>
      </p:sp>
      <p:sp>
        <p:nvSpPr>
          <p:cNvPr id="9218" name="Rectangle 2">
            <a:extLst>
              <a:ext uri="{FF2B5EF4-FFF2-40B4-BE49-F238E27FC236}">
                <a16:creationId xmlns:a16="http://schemas.microsoft.com/office/drawing/2014/main" id="{01153CB4-A035-A04E-93D7-2D637B61263E}"/>
              </a:ext>
            </a:extLst>
          </p:cNvPr>
          <p:cNvSpPr>
            <a:spLocks noGrp="1" noRot="1" noChangeAspect="1" noChangeArrowheads="1" noTextEdit="1"/>
          </p:cNvSpPr>
          <p:nvPr>
            <p:ph type="sldImg"/>
          </p:nvPr>
        </p:nvSpPr>
        <p:spPr>
          <a:xfrm>
            <a:off x="381000" y="685800"/>
            <a:ext cx="6096000" cy="3429000"/>
          </a:xfrm>
          <a:ln/>
        </p:spPr>
      </p:sp>
      <p:sp>
        <p:nvSpPr>
          <p:cNvPr id="9219" name="Rectangle 3">
            <a:extLst>
              <a:ext uri="{FF2B5EF4-FFF2-40B4-BE49-F238E27FC236}">
                <a16:creationId xmlns:a16="http://schemas.microsoft.com/office/drawing/2014/main" id="{97D22693-A1B3-3F40-BCB2-5D1A3598182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7923056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10" name="Rectangle 9"/>
          <p:cNvSpPr/>
          <p:nvPr userDrawn="1"/>
        </p:nvSpPr>
        <p:spPr bwMode="auto">
          <a:xfrm>
            <a:off x="0" y="0"/>
            <a:ext cx="12192000" cy="11430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pic>
        <p:nvPicPr>
          <p:cNvPr id="18" name="Picture 17"/>
          <p:cNvPicPr>
            <a:picLocks noChangeAspect="1"/>
          </p:cNvPicPr>
          <p:nvPr userDrawn="1"/>
        </p:nvPicPr>
        <p:blipFill>
          <a:blip r:embed="rId2"/>
          <a:stretch>
            <a:fillRect/>
          </a:stretch>
        </p:blipFill>
        <p:spPr>
          <a:xfrm>
            <a:off x="10320350" y="725798"/>
            <a:ext cx="1406383" cy="1139205"/>
          </a:xfrm>
          <a:prstGeom prst="rect">
            <a:avLst/>
          </a:prstGeom>
        </p:spPr>
      </p:pic>
      <p:sp>
        <p:nvSpPr>
          <p:cNvPr id="2" name="Title 1"/>
          <p:cNvSpPr>
            <a:spLocks noGrp="1"/>
          </p:cNvSpPr>
          <p:nvPr>
            <p:ph type="ctrTitle"/>
          </p:nvPr>
        </p:nvSpPr>
        <p:spPr>
          <a:xfrm>
            <a:off x="749301" y="482600"/>
            <a:ext cx="9496678" cy="1625600"/>
          </a:xfrm>
          <a:prstGeom prst="rect">
            <a:avLst/>
          </a:prstGeom>
        </p:spPr>
        <p:txBody>
          <a:bodyPr>
            <a:normAutofit/>
          </a:bodyPr>
          <a:lstStyle>
            <a:lvl1pPr algn="l">
              <a:defRPr sz="4800" b="0" cap="small" baseline="0">
                <a:latin typeface="Gill Sans MT" panose="020B0502020104020203" pitchFamily="34" charset="0"/>
              </a:defRPr>
            </a:lvl1pPr>
          </a:lstStyle>
          <a:p>
            <a:r>
              <a:rPr lang="en-US" dirty="0"/>
              <a:t>Click to edit Master title style</a:t>
            </a:r>
          </a:p>
        </p:txBody>
      </p:sp>
      <p:sp>
        <p:nvSpPr>
          <p:cNvPr id="6" name="Rectangle 5"/>
          <p:cNvSpPr/>
          <p:nvPr userDrawn="1"/>
        </p:nvSpPr>
        <p:spPr bwMode="auto">
          <a:xfrm>
            <a:off x="8026402" y="5486400"/>
            <a:ext cx="4165601" cy="13716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sp>
        <p:nvSpPr>
          <p:cNvPr id="7" name="Rectangle 6"/>
          <p:cNvSpPr/>
          <p:nvPr userDrawn="1"/>
        </p:nvSpPr>
        <p:spPr bwMode="auto">
          <a:xfrm>
            <a:off x="2" y="5486400"/>
            <a:ext cx="4165601" cy="13716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sp>
        <p:nvSpPr>
          <p:cNvPr id="9" name="Line 4"/>
          <p:cNvSpPr>
            <a:spLocks noChangeShapeType="1"/>
          </p:cNvSpPr>
          <p:nvPr userDrawn="1"/>
        </p:nvSpPr>
        <p:spPr bwMode="auto">
          <a:xfrm>
            <a:off x="749300" y="2311400"/>
            <a:ext cx="10693400" cy="0"/>
          </a:xfrm>
          <a:prstGeom prst="line">
            <a:avLst/>
          </a:prstGeom>
          <a:noFill/>
          <a:ln w="12700">
            <a:solidFill>
              <a:srgbClr val="969696"/>
            </a:solidFill>
            <a:round/>
            <a:headEnd/>
            <a:tailEnd/>
          </a:ln>
          <a:effectLst/>
        </p:spPr>
        <p:txBody>
          <a:bodyPr wrap="none" lIns="108754" tIns="54379" rIns="108754" bIns="54379" anchor="ctr"/>
          <a:lstStyle/>
          <a:p>
            <a:endParaRPr lang="en-US" sz="2400">
              <a:latin typeface="Gill Sans MT" panose="020B0502020104020203" pitchFamily="34" charset="0"/>
            </a:endParaRPr>
          </a:p>
        </p:txBody>
      </p:sp>
      <p:sp>
        <p:nvSpPr>
          <p:cNvPr id="4" name="Rectangle 3"/>
          <p:cNvSpPr/>
          <p:nvPr userDrawn="1"/>
        </p:nvSpPr>
        <p:spPr bwMode="auto">
          <a:xfrm>
            <a:off x="-1" y="5745480"/>
            <a:ext cx="12192001" cy="1112520"/>
          </a:xfrm>
          <a:prstGeom prst="rect">
            <a:avLst/>
          </a:prstGeom>
          <a:solidFill>
            <a:schemeClr val="tx1"/>
          </a:solidFill>
          <a:ln w="12700" cap="flat" cmpd="sng" algn="ctr">
            <a:solidFill>
              <a:schemeClr val="tx1"/>
            </a:solidFill>
            <a:prstDash val="solid"/>
            <a:round/>
            <a:headEnd type="none" w="med" len="med"/>
            <a:tailEnd type="triangle" w="med" len="med"/>
          </a:ln>
          <a:effectLst/>
        </p:spPr>
        <p:txBody>
          <a:bodyPr vert="horz" wrap="none" lIns="121916" tIns="60958" rIns="121916" bIns="60958" numCol="1" rtlCol="0" anchor="t" anchorCtr="0" compatLnSpc="1">
            <a:prstTxWarp prst="textNoShape">
              <a:avLst/>
            </a:prstTxWarp>
          </a:bodyPr>
          <a:lstStyle/>
          <a:p>
            <a:pPr marL="0" marR="0" indent="0" algn="ctr" defTabSz="1219108"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Gill Sans MT" panose="020B0502020104020203" pitchFamily="34" charset="0"/>
            </a:endParaRPr>
          </a:p>
        </p:txBody>
      </p:sp>
      <p:pic>
        <p:nvPicPr>
          <p:cNvPr id="12" name="Picture 2" descr="http://www.cspaul.com/publications/teasers/Cui.2010.TVCG.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04416" y="5745480"/>
            <a:ext cx="2110155"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3" name="Picture 4" descr="http://www.cspaul.com/publications/teasers/Popescu.2010.TVCG.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35544" y="5745480"/>
            <a:ext cx="1925052"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4" name="Picture 10" descr="http://www.cspaul.com/publications/teasers/Rosen.2011.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 y="5745480"/>
            <a:ext cx="2083441"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5" name="Picture 14" descr="http://www.cspaul.com/publications/teasers/Hoffmann.2006.JEI.jp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3241" r="4826"/>
          <a:stretch/>
        </p:blipFill>
        <p:spPr bwMode="auto">
          <a:xfrm>
            <a:off x="8411830" y="5745480"/>
            <a:ext cx="1834148"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6" name="Picture 12" descr="http://www.cspaul.com/publications/teasers/Rosen.2011.CGA.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266949" y="5745480"/>
            <a:ext cx="1925052"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7" name="Picture 6" descr="http://www.cspaul.com/publications/teasers/Rosen.2008.TVCG.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181568" y="5745480"/>
            <a:ext cx="2209288"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749301" y="2779403"/>
            <a:ext cx="10977432" cy="575630"/>
          </a:xfrm>
        </p:spPr>
        <p:txBody>
          <a:bodyPr anchor="ctr">
            <a:normAutofit/>
          </a:bodyPr>
          <a:lstStyle>
            <a:lvl1pPr marL="0" indent="0" algn="l">
              <a:lnSpc>
                <a:spcPct val="100000"/>
              </a:lnSpc>
              <a:buNone/>
              <a:defRPr lang="en-US" sz="3600" u="sng" kern="1200" dirty="0">
                <a:solidFill>
                  <a:schemeClr val="tx1"/>
                </a:solidFill>
                <a:latin typeface="Gill Sans MT" panose="020B0502020104020203" pitchFamily="34" charset="0"/>
                <a:ea typeface="+mn-ea"/>
                <a:cs typeface="+mn-cs"/>
              </a:defRPr>
            </a:lvl1pPr>
            <a:lvl2pPr marL="543624" indent="0" algn="ctr">
              <a:buNone/>
              <a:defRPr/>
            </a:lvl2pPr>
            <a:lvl3pPr marL="1087251" indent="0" algn="ctr">
              <a:buNone/>
              <a:defRPr/>
            </a:lvl3pPr>
            <a:lvl4pPr marL="1630878" indent="0" algn="ctr">
              <a:buNone/>
              <a:defRPr/>
            </a:lvl4pPr>
            <a:lvl5pPr marL="2174501" indent="0" algn="ctr">
              <a:buNone/>
              <a:defRPr/>
            </a:lvl5pPr>
            <a:lvl6pPr marL="2718126" indent="0" algn="ctr">
              <a:buNone/>
              <a:defRPr/>
            </a:lvl6pPr>
            <a:lvl7pPr marL="3261753" indent="0" algn="ctr">
              <a:buNone/>
              <a:defRPr/>
            </a:lvl7pPr>
            <a:lvl8pPr marL="3805374" indent="0" algn="ctr">
              <a:buNone/>
              <a:defRPr/>
            </a:lvl8pPr>
            <a:lvl9pPr marL="4349000" indent="0" algn="ctr">
              <a:buNone/>
              <a:defRPr/>
            </a:lvl9pPr>
          </a:lstStyle>
          <a:p>
            <a:r>
              <a:rPr lang="en-US" dirty="0"/>
              <a:t>Click to edit Master subtitle style</a:t>
            </a:r>
          </a:p>
        </p:txBody>
      </p:sp>
      <p:sp>
        <p:nvSpPr>
          <p:cNvPr id="19" name="Subtitle 2">
            <a:extLst>
              <a:ext uri="{FF2B5EF4-FFF2-40B4-BE49-F238E27FC236}">
                <a16:creationId xmlns:a16="http://schemas.microsoft.com/office/drawing/2014/main" id="{B04E000B-DC08-6C4D-9414-D068BFFB320D}"/>
              </a:ext>
            </a:extLst>
          </p:cNvPr>
          <p:cNvSpPr txBox="1">
            <a:spLocks/>
          </p:cNvSpPr>
          <p:nvPr userDrawn="1"/>
        </p:nvSpPr>
        <p:spPr>
          <a:xfrm>
            <a:off x="749301" y="3346618"/>
            <a:ext cx="5346700" cy="1498600"/>
          </a:xfrm>
          <a:prstGeom prst="rect">
            <a:avLst/>
          </a:prstGeom>
        </p:spPr>
        <p:txBody>
          <a:bodyPr vert="horz" lIns="91440" tIns="45720" rIns="91440" bIns="45720" rtlCol="0" anchor="ctr">
            <a:normAutofit/>
          </a:bodyPr>
          <a:lst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Paul Rosen</a:t>
            </a:r>
            <a:br>
              <a:rPr lang="en-US" dirty="0"/>
            </a:br>
            <a:r>
              <a:rPr lang="en-US" dirty="0"/>
              <a:t>Assistant Professor</a:t>
            </a:r>
            <a:br>
              <a:rPr lang="en-US" dirty="0"/>
            </a:br>
            <a:r>
              <a:rPr lang="en-US" dirty="0"/>
              <a:t>University of South Florida</a:t>
            </a:r>
          </a:p>
        </p:txBody>
      </p:sp>
      <p:sp>
        <p:nvSpPr>
          <p:cNvPr id="20" name="Subtitle 2">
            <a:extLst>
              <a:ext uri="{FF2B5EF4-FFF2-40B4-BE49-F238E27FC236}">
                <a16:creationId xmlns:a16="http://schemas.microsoft.com/office/drawing/2014/main" id="{FEC5CEB5-FFF5-064D-9948-3644B345D677}"/>
              </a:ext>
            </a:extLst>
          </p:cNvPr>
          <p:cNvSpPr txBox="1">
            <a:spLocks/>
          </p:cNvSpPr>
          <p:nvPr userDrawn="1"/>
        </p:nvSpPr>
        <p:spPr>
          <a:xfrm>
            <a:off x="749301" y="4836803"/>
            <a:ext cx="7277101" cy="575630"/>
          </a:xfrm>
          <a:prstGeom prst="rect">
            <a:avLst/>
          </a:prstGeom>
        </p:spPr>
        <p:txBody>
          <a:bodyPr vert="horz" lIns="91440" tIns="45720" rIns="91440" bIns="45720" rtlCol="0" anchor="t">
            <a:noAutofit/>
          </a:bodyPr>
          <a:lst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22388" marR="0" lvl="0" indent="-1322388" algn="l" defTabSz="91435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0" baseline="0" dirty="0"/>
              <a:t>Some slides from: </a:t>
            </a:r>
            <a:r>
              <a:rPr lang="en-US" sz="1400" dirty="0">
                <a:latin typeface="Gill Sans MT" panose="020B0502020104020203" pitchFamily="34" charset="77"/>
              </a:rPr>
              <a:t>Anders Backman, Mark </a:t>
            </a:r>
            <a:r>
              <a:rPr lang="en-US" sz="1400" dirty="0" err="1">
                <a:latin typeface="Gill Sans MT" panose="020B0502020104020203" pitchFamily="34" charset="77"/>
              </a:rPr>
              <a:t>Billinghurst</a:t>
            </a:r>
            <a:r>
              <a:rPr lang="en-US" sz="1400" dirty="0">
                <a:latin typeface="Gill Sans MT" panose="020B0502020104020203" pitchFamily="34" charset="77"/>
              </a:rPr>
              <a:t>, Doug Bowman, </a:t>
            </a:r>
            <a:r>
              <a:rPr lang="en-US" altLang="en-US" sz="1400" dirty="0">
                <a:latin typeface="Gill Sans MT" panose="020B0502020104020203" pitchFamily="34" charset="77"/>
              </a:rPr>
              <a:t>David Johnson, </a:t>
            </a:r>
            <a:r>
              <a:rPr lang="en-US" sz="1400" dirty="0"/>
              <a:t>Gun Lee</a:t>
            </a:r>
            <a:r>
              <a:rPr lang="en-US" altLang="en-US" sz="1400" dirty="0">
                <a:latin typeface="Gill Sans MT" panose="020B0502020104020203" pitchFamily="34" charset="77"/>
              </a:rPr>
              <a:t>, </a:t>
            </a:r>
            <a:r>
              <a:rPr lang="en-US" sz="1400" dirty="0">
                <a:latin typeface="Gill Sans MT" panose="020B0502020104020203" pitchFamily="34" charset="77"/>
              </a:rPr>
              <a:t>Ivan </a:t>
            </a:r>
            <a:r>
              <a:rPr lang="en-US" sz="1400" dirty="0" err="1">
                <a:latin typeface="Gill Sans MT" panose="020B0502020104020203" pitchFamily="34" charset="77"/>
              </a:rPr>
              <a:t>Poupyrev</a:t>
            </a:r>
            <a:r>
              <a:rPr lang="en-US" sz="1400" dirty="0">
                <a:latin typeface="Gill Sans MT" panose="020B0502020104020203" pitchFamily="34" charset="77"/>
              </a:rPr>
              <a:t>, Bruce Thomas, </a:t>
            </a:r>
            <a:r>
              <a:rPr lang="en-US" altLang="en-US" sz="1400" dirty="0" err="1"/>
              <a:t>Geb</a:t>
            </a:r>
            <a:r>
              <a:rPr lang="en-US" altLang="en-US" sz="1400" dirty="0"/>
              <a:t> Thomas, </a:t>
            </a:r>
            <a:r>
              <a:rPr lang="en-US" sz="1400" dirty="0">
                <a:latin typeface="Gill Sans MT" panose="020B0502020104020203" pitchFamily="34" charset="77"/>
              </a:rPr>
              <a:t>Anna </a:t>
            </a:r>
            <a:r>
              <a:rPr lang="en-US" sz="1400" dirty="0" err="1">
                <a:latin typeface="Gill Sans MT" panose="020B0502020104020203" pitchFamily="34" charset="77"/>
              </a:rPr>
              <a:t>Yershova</a:t>
            </a:r>
            <a:r>
              <a:rPr lang="en-US" sz="1400" dirty="0">
                <a:latin typeface="Gill Sans MT" panose="020B0502020104020203" pitchFamily="34" charset="77"/>
              </a:rPr>
              <a:t>, </a:t>
            </a:r>
            <a:r>
              <a:rPr lang="en-US" sz="1400" dirty="0"/>
              <a:t>Stefanie </a:t>
            </a:r>
            <a:r>
              <a:rPr lang="en-US" sz="1400" dirty="0" err="1"/>
              <a:t>Zollman</a:t>
            </a:r>
            <a:r>
              <a:rPr lang="en-US" sz="1400" dirty="0"/>
              <a:t> </a:t>
            </a:r>
          </a:p>
          <a:p>
            <a:pPr marL="0" indent="0" algn="r">
              <a:lnSpc>
                <a:spcPct val="100000"/>
              </a:lnSpc>
              <a:spcBef>
                <a:spcPts val="0"/>
              </a:spcBef>
              <a:buNone/>
            </a:pPr>
            <a:endParaRPr lang="en-US" sz="1400" kern="0" baseline="0" dirty="0"/>
          </a:p>
        </p:txBody>
      </p:sp>
    </p:spTree>
    <p:extLst>
      <p:ext uri="{BB962C8B-B14F-4D97-AF65-F5344CB8AC3E}">
        <p14:creationId xmlns:p14="http://schemas.microsoft.com/office/powerpoint/2010/main" val="3304530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igh_title_2019">
    <p:spTree>
      <p:nvGrpSpPr>
        <p:cNvPr id="1" name=""/>
        <p:cNvGrpSpPr/>
        <p:nvPr/>
      </p:nvGrpSpPr>
      <p:grpSpPr>
        <a:xfrm>
          <a:off x="0" y="0"/>
          <a:ext cx="0" cy="0"/>
          <a:chOff x="0" y="0"/>
          <a:chExt cx="0" cy="0"/>
        </a:xfrm>
      </p:grpSpPr>
      <p:sp>
        <p:nvSpPr>
          <p:cNvPr id="8" name="Rectangle 7"/>
          <p:cNvSpPr/>
          <p:nvPr userDrawn="1"/>
        </p:nvSpPr>
        <p:spPr bwMode="auto">
          <a:xfrm>
            <a:off x="0" y="482600"/>
            <a:ext cx="12192000" cy="508001"/>
          </a:xfrm>
          <a:prstGeom prst="rect">
            <a:avLst/>
          </a:prstGeom>
          <a:solidFill>
            <a:schemeClr val="bg1"/>
          </a:solidFill>
          <a:ln w="12700" cap="flat" cmpd="sng" algn="ctr">
            <a:noFill/>
            <a:prstDash val="solid"/>
            <a:round/>
            <a:headEnd type="none" w="med" len="med"/>
            <a:tailEnd type="triangle" w="med" len="med"/>
          </a:ln>
          <a:effectLst/>
        </p:spPr>
        <p:txBody>
          <a:bodyPr vert="horz" wrap="none" lIns="121908" tIns="60954" rIns="121908" bIns="60954" numCol="1" rtlCol="0" anchor="t" anchorCtr="0" compatLnSpc="1">
            <a:prstTxWarp prst="textNoShape">
              <a:avLst/>
            </a:prstTxWarp>
          </a:bodyPr>
          <a:lstStyle/>
          <a:p>
            <a:pPr marL="0" marR="0" indent="0" algn="ctr" defTabSz="1219030" rtl="0" eaLnBrk="0" fontAlgn="base" latinLnBrk="0" hangingPunct="0">
              <a:lnSpc>
                <a:spcPct val="100000"/>
              </a:lnSpc>
              <a:spcBef>
                <a:spcPct val="0"/>
              </a:spcBef>
              <a:spcAft>
                <a:spcPct val="0"/>
              </a:spcAft>
              <a:buClrTx/>
              <a:buSzTx/>
              <a:buFontTx/>
              <a:buNone/>
              <a:tabLst/>
            </a:pPr>
            <a:endParaRPr kumimoji="0" lang="en-US" sz="3199" b="1" i="0" u="none" strike="noStrike" cap="none" normalizeH="0" baseline="0">
              <a:ln>
                <a:solidFill>
                  <a:srgbClr val="000000"/>
                </a:solidFill>
              </a:ln>
              <a:solidFill>
                <a:srgbClr val="000000"/>
              </a:solidFill>
              <a:effectLst/>
              <a:latin typeface="Gill Sans MT" panose="020B0502020104020203" pitchFamily="34" charset="0"/>
            </a:endParaRPr>
          </a:p>
        </p:txBody>
      </p:sp>
      <p:sp>
        <p:nvSpPr>
          <p:cNvPr id="3" name="Content Placeholder 2"/>
          <p:cNvSpPr>
            <a:spLocks noGrp="1"/>
          </p:cNvSpPr>
          <p:nvPr>
            <p:ph sz="half" idx="1"/>
          </p:nvPr>
        </p:nvSpPr>
        <p:spPr>
          <a:xfrm>
            <a:off x="1595575" y="267892"/>
            <a:ext cx="9000850" cy="779612"/>
          </a:xfrm>
        </p:spPr>
        <p:txBody>
          <a:bodyPr anchor="ctr"/>
          <a:lstStyle>
            <a:lvl1pPr marL="0" indent="0" algn="ctr">
              <a:buClr>
                <a:schemeClr val="bg1"/>
              </a:buClr>
              <a:buSzPct val="25000"/>
              <a:buFont typeface="Arial" panose="020B0604020202020204" pitchFamily="34" charset="0"/>
              <a:buChar char="•"/>
              <a:tabLst/>
              <a:defRPr sz="3999" u="sng" cap="small" baseline="0">
                <a:latin typeface="Gill Sans MT" panose="020B0502020104020203" pitchFamily="34" charset="0"/>
              </a:defRPr>
            </a:lvl1pPr>
            <a:lvl2pPr marL="0" indent="0" algn="r" defTabSz="117461">
              <a:buClr>
                <a:schemeClr val="bg1"/>
              </a:buClr>
              <a:buSzPct val="25000"/>
              <a:buFont typeface="Arial" panose="020B0604020202020204" pitchFamily="34" charset="0"/>
              <a:buChar char="•"/>
              <a:defRPr sz="3199">
                <a:latin typeface="Gill Sans MT" panose="020B0502020104020203" pitchFamily="34" charset="0"/>
              </a:defRPr>
            </a:lvl2pPr>
            <a:lvl3pPr algn="r">
              <a:buClr>
                <a:schemeClr val="bg1"/>
              </a:buClr>
              <a:buSzPct val="25000"/>
              <a:defRPr sz="2399">
                <a:latin typeface="Gill Sans MT" panose="020B0502020104020203" pitchFamily="34" charset="0"/>
              </a:defRPr>
            </a:lvl3pPr>
            <a:lvl4pPr algn="r">
              <a:buClr>
                <a:schemeClr val="bg1"/>
              </a:buClr>
              <a:buSzPct val="25000"/>
              <a:defRPr>
                <a:latin typeface="Gill Sans MT" panose="020B0502020104020203" pitchFamily="34" charset="0"/>
              </a:defRPr>
            </a:lvl4pPr>
            <a:lvl5pPr algn="r">
              <a:buClr>
                <a:schemeClr val="bg1"/>
              </a:buClr>
              <a:buSzPct val="25000"/>
              <a:defRPr>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p:txBody>
      </p:sp>
      <p:sp>
        <p:nvSpPr>
          <p:cNvPr id="4" name="Content Placeholder 2"/>
          <p:cNvSpPr>
            <a:spLocks noGrp="1"/>
          </p:cNvSpPr>
          <p:nvPr>
            <p:ph sz="half" idx="10"/>
          </p:nvPr>
        </p:nvSpPr>
        <p:spPr>
          <a:xfrm>
            <a:off x="4756588" y="6536531"/>
            <a:ext cx="6429179" cy="321469"/>
          </a:xfrm>
        </p:spPr>
        <p:txBody>
          <a:bodyPr anchor="ctr">
            <a:no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Gill Sans MT" panose="020B0502020104020203" pitchFamily="34" charset="0"/>
              </a:defRPr>
            </a:lvl1pPr>
            <a:lvl2pPr marL="0" indent="0" algn="r">
              <a:lnSpc>
                <a:spcPct val="100000"/>
              </a:lnSpc>
              <a:spcBef>
                <a:spcPts val="0"/>
              </a:spcBef>
              <a:spcAft>
                <a:spcPts val="0"/>
              </a:spcAft>
              <a:buClr>
                <a:schemeClr val="bg1"/>
              </a:buClr>
              <a:buFont typeface="Arial" panose="020B0604020202020204" pitchFamily="34" charset="0"/>
              <a:buChar char="•"/>
              <a:defRPr sz="1405" u="none">
                <a:latin typeface="Gill Sans MT" panose="020B0502020104020203" pitchFamily="34" charset="0"/>
              </a:defRPr>
            </a:lvl2pPr>
            <a:lvl3pPr marL="0" indent="0" algn="r">
              <a:lnSpc>
                <a:spcPct val="100000"/>
              </a:lnSpc>
              <a:spcBef>
                <a:spcPts val="0"/>
              </a:spcBef>
              <a:spcAft>
                <a:spcPts val="0"/>
              </a:spcAft>
              <a:buClr>
                <a:schemeClr val="bg1"/>
              </a:buClr>
              <a:defRPr sz="1266" u="none">
                <a:latin typeface="Gill Sans MT" panose="020B0502020104020203" pitchFamily="34" charset="0"/>
              </a:defRPr>
            </a:lvl3pPr>
            <a:lvl4pPr marL="0" indent="0" algn="r">
              <a:lnSpc>
                <a:spcPct val="100000"/>
              </a:lnSpc>
              <a:spcBef>
                <a:spcPts val="0"/>
              </a:spcBef>
              <a:spcAft>
                <a:spcPts val="0"/>
              </a:spcAft>
              <a:buClr>
                <a:schemeClr val="bg1"/>
              </a:buClr>
              <a:defRPr sz="984" u="none">
                <a:latin typeface="Gill Sans MT" panose="020B0502020104020203" pitchFamily="34" charset="0"/>
              </a:defRPr>
            </a:lvl4pPr>
            <a:lvl5pPr marL="0" indent="0" algn="r">
              <a:lnSpc>
                <a:spcPct val="100000"/>
              </a:lnSpc>
              <a:spcBef>
                <a:spcPts val="0"/>
              </a:spcBef>
              <a:spcAft>
                <a:spcPts val="0"/>
              </a:spcAft>
              <a:buClr>
                <a:schemeClr val="bg1"/>
              </a:buClr>
              <a:defRPr sz="984" u="none">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546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2019">
    <p:spTree>
      <p:nvGrpSpPr>
        <p:cNvPr id="1" name=""/>
        <p:cNvGrpSpPr/>
        <p:nvPr/>
      </p:nvGrpSpPr>
      <p:grpSpPr>
        <a:xfrm>
          <a:off x="0" y="0"/>
          <a:ext cx="0" cy="0"/>
          <a:chOff x="0" y="0"/>
          <a:chExt cx="0" cy="0"/>
        </a:xfrm>
      </p:grpSpPr>
      <p:sp>
        <p:nvSpPr>
          <p:cNvPr id="2" name="Content Placeholder 2"/>
          <p:cNvSpPr>
            <a:spLocks noGrp="1"/>
          </p:cNvSpPr>
          <p:nvPr>
            <p:ph sz="half" idx="10"/>
          </p:nvPr>
        </p:nvSpPr>
        <p:spPr>
          <a:xfrm>
            <a:off x="4756588" y="6536531"/>
            <a:ext cx="6429179" cy="321469"/>
          </a:xfrm>
        </p:spPr>
        <p:txBody>
          <a:bodyPr anchor="ctr">
            <a:no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Gill Sans MT" panose="020B0502020104020203" pitchFamily="34" charset="0"/>
              </a:defRPr>
            </a:lvl1pPr>
            <a:lvl2pPr marL="0" indent="0" algn="r">
              <a:lnSpc>
                <a:spcPct val="100000"/>
              </a:lnSpc>
              <a:spcBef>
                <a:spcPts val="0"/>
              </a:spcBef>
              <a:spcAft>
                <a:spcPts val="0"/>
              </a:spcAft>
              <a:buClr>
                <a:schemeClr val="bg1"/>
              </a:buClr>
              <a:buFont typeface="Arial" panose="020B0604020202020204" pitchFamily="34" charset="0"/>
              <a:buChar char="•"/>
              <a:defRPr sz="1405" u="none">
                <a:latin typeface="Gill Sans MT" panose="020B0502020104020203" pitchFamily="34" charset="0"/>
              </a:defRPr>
            </a:lvl2pPr>
            <a:lvl3pPr marL="0" indent="0" algn="r">
              <a:lnSpc>
                <a:spcPct val="100000"/>
              </a:lnSpc>
              <a:spcBef>
                <a:spcPts val="0"/>
              </a:spcBef>
              <a:spcAft>
                <a:spcPts val="0"/>
              </a:spcAft>
              <a:buClr>
                <a:schemeClr val="bg1"/>
              </a:buClr>
              <a:defRPr sz="1266" u="none">
                <a:latin typeface="Gill Sans MT" panose="020B0502020104020203" pitchFamily="34" charset="0"/>
              </a:defRPr>
            </a:lvl3pPr>
            <a:lvl4pPr marL="0" indent="0" algn="r">
              <a:lnSpc>
                <a:spcPct val="100000"/>
              </a:lnSpc>
              <a:spcBef>
                <a:spcPts val="0"/>
              </a:spcBef>
              <a:spcAft>
                <a:spcPts val="0"/>
              </a:spcAft>
              <a:buClr>
                <a:schemeClr val="bg1"/>
              </a:buClr>
              <a:defRPr sz="984" u="none">
                <a:latin typeface="Gill Sans MT" panose="020B0502020104020203" pitchFamily="34" charset="0"/>
              </a:defRPr>
            </a:lvl4pPr>
            <a:lvl5pPr marL="0" indent="0" algn="r">
              <a:lnSpc>
                <a:spcPct val="100000"/>
              </a:lnSpc>
              <a:spcBef>
                <a:spcPts val="0"/>
              </a:spcBef>
              <a:spcAft>
                <a:spcPts val="0"/>
              </a:spcAft>
              <a:buClr>
                <a:schemeClr val="bg1"/>
              </a:buClr>
              <a:defRPr sz="984" u="none">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58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otal Blank 2019">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581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enter Content 2019">
    <p:spTree>
      <p:nvGrpSpPr>
        <p:cNvPr id="1" name=""/>
        <p:cNvGrpSpPr/>
        <p:nvPr/>
      </p:nvGrpSpPr>
      <p:grpSpPr>
        <a:xfrm>
          <a:off x="0" y="0"/>
          <a:ext cx="0" cy="0"/>
          <a:chOff x="0" y="0"/>
          <a:chExt cx="0" cy="0"/>
        </a:xfrm>
      </p:grpSpPr>
      <p:sp>
        <p:nvSpPr>
          <p:cNvPr id="8" name="Rectangle 7"/>
          <p:cNvSpPr/>
          <p:nvPr userDrawn="1"/>
        </p:nvSpPr>
        <p:spPr bwMode="auto">
          <a:xfrm>
            <a:off x="0" y="482600"/>
            <a:ext cx="12192000" cy="508001"/>
          </a:xfrm>
          <a:prstGeom prst="rect">
            <a:avLst/>
          </a:prstGeom>
          <a:solidFill>
            <a:schemeClr val="bg1"/>
          </a:solidFill>
          <a:ln w="12700" cap="flat" cmpd="sng" algn="ctr">
            <a:noFill/>
            <a:prstDash val="solid"/>
            <a:round/>
            <a:headEnd type="none" w="med" len="med"/>
            <a:tailEnd type="triangle" w="med" len="med"/>
          </a:ln>
          <a:effectLst/>
        </p:spPr>
        <p:txBody>
          <a:bodyPr vert="horz" wrap="none" lIns="121908" tIns="60954" rIns="121908" bIns="60954" numCol="1" rtlCol="0" anchor="t" anchorCtr="0" compatLnSpc="1">
            <a:prstTxWarp prst="textNoShape">
              <a:avLst/>
            </a:prstTxWarp>
          </a:bodyPr>
          <a:lstStyle/>
          <a:p>
            <a:pPr marL="0" marR="0" indent="0" algn="ctr" defTabSz="1219030" rtl="0" eaLnBrk="0" fontAlgn="base" latinLnBrk="0" hangingPunct="0">
              <a:lnSpc>
                <a:spcPct val="100000"/>
              </a:lnSpc>
              <a:spcBef>
                <a:spcPct val="0"/>
              </a:spcBef>
              <a:spcAft>
                <a:spcPct val="0"/>
              </a:spcAft>
              <a:buClrTx/>
              <a:buSzTx/>
              <a:buFontTx/>
              <a:buNone/>
              <a:tabLst/>
            </a:pPr>
            <a:endParaRPr kumimoji="0" lang="en-US" sz="3199" b="1" i="0" u="none" strike="noStrike" cap="none" normalizeH="0" baseline="0">
              <a:ln>
                <a:solidFill>
                  <a:srgbClr val="000000"/>
                </a:solidFill>
              </a:ln>
              <a:solidFill>
                <a:srgbClr val="000000"/>
              </a:solidFill>
              <a:effectLst/>
              <a:latin typeface="Gill Sans MT" panose="020B0502020104020203" pitchFamily="34" charset="0"/>
            </a:endParaRPr>
          </a:p>
        </p:txBody>
      </p:sp>
      <p:sp>
        <p:nvSpPr>
          <p:cNvPr id="3" name="Content Placeholder 2"/>
          <p:cNvSpPr>
            <a:spLocks noGrp="1"/>
          </p:cNvSpPr>
          <p:nvPr>
            <p:ph sz="half" idx="1"/>
          </p:nvPr>
        </p:nvSpPr>
        <p:spPr>
          <a:xfrm>
            <a:off x="914400" y="827733"/>
            <a:ext cx="10363200" cy="5202536"/>
          </a:xfrm>
        </p:spPr>
        <p:txBody>
          <a:bodyPr anchor="ctr"/>
          <a:lstStyle>
            <a:lvl1pPr marL="0" indent="0" algn="ctr">
              <a:lnSpc>
                <a:spcPct val="90000"/>
              </a:lnSpc>
              <a:spcBef>
                <a:spcPts val="0"/>
              </a:spcBef>
              <a:spcAft>
                <a:spcPts val="843"/>
              </a:spcAft>
              <a:buClr>
                <a:schemeClr val="bg1"/>
              </a:buClr>
              <a:buSzPct val="25000"/>
              <a:buFont typeface="Arial" panose="020B0604020202020204" pitchFamily="34" charset="0"/>
              <a:buChar char="•"/>
              <a:tabLst/>
              <a:defRPr sz="3999" u="sng" cap="small" baseline="0">
                <a:latin typeface="Gill Sans MT" panose="020B0502020104020203" pitchFamily="34" charset="0"/>
              </a:defRPr>
            </a:lvl1pPr>
            <a:lvl2pPr marL="0" indent="0" algn="l" defTabSz="117461">
              <a:lnSpc>
                <a:spcPct val="100000"/>
              </a:lnSpc>
              <a:spcBef>
                <a:spcPts val="1500"/>
              </a:spcBef>
              <a:spcAft>
                <a:spcPts val="0"/>
              </a:spcAft>
              <a:buClr>
                <a:schemeClr val="bg1"/>
              </a:buClr>
              <a:buSzPct val="25000"/>
              <a:buFont typeface="Arial" panose="020B0604020202020204" pitchFamily="34" charset="0"/>
              <a:buChar char="•"/>
              <a:defRPr sz="3199">
                <a:latin typeface="Gill Sans MT" panose="020B0502020104020203" pitchFamily="34" charset="0"/>
              </a:defRPr>
            </a:lvl2pPr>
            <a:lvl3pPr marL="465138" indent="-349250" algn="l">
              <a:lnSpc>
                <a:spcPct val="100000"/>
              </a:lnSpc>
              <a:buClrTx/>
              <a:buSzPct val="100000"/>
              <a:tabLst/>
              <a:defRPr sz="3200">
                <a:latin typeface="Gill Sans MT" panose="020B0502020104020203" pitchFamily="34" charset="0"/>
              </a:defRPr>
            </a:lvl3pPr>
            <a:lvl4pPr marL="866775" indent="-254000" algn="l">
              <a:buClrTx/>
              <a:buSzPct val="100000"/>
              <a:tabLst/>
              <a:defRPr sz="2800">
                <a:latin typeface="Gill Sans MT" panose="020B0502020104020203" pitchFamily="34" charset="0"/>
              </a:defRPr>
            </a:lvl4pPr>
            <a:lvl5pPr algn="l">
              <a:buClr>
                <a:schemeClr val="bg1"/>
              </a:buClr>
              <a:buSzPct val="25000"/>
              <a:defRPr>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10"/>
          </p:nvPr>
        </p:nvSpPr>
        <p:spPr>
          <a:xfrm>
            <a:off x="4756588" y="6536531"/>
            <a:ext cx="6429179" cy="321469"/>
          </a:xfrm>
        </p:spPr>
        <p:txBody>
          <a:bodyPr anchor="ctr">
            <a:no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Gill Sans MT" panose="020B0502020104020203" pitchFamily="34" charset="0"/>
              </a:defRPr>
            </a:lvl1pPr>
            <a:lvl2pPr marL="0" indent="0" algn="r">
              <a:lnSpc>
                <a:spcPct val="100000"/>
              </a:lnSpc>
              <a:spcBef>
                <a:spcPts val="0"/>
              </a:spcBef>
              <a:spcAft>
                <a:spcPts val="0"/>
              </a:spcAft>
              <a:buClr>
                <a:schemeClr val="bg1"/>
              </a:buClr>
              <a:buFont typeface="Arial" panose="020B0604020202020204" pitchFamily="34" charset="0"/>
              <a:buChar char="•"/>
              <a:defRPr sz="1405" u="none">
                <a:latin typeface="Gill Sans MT" panose="020B0502020104020203" pitchFamily="34" charset="0"/>
              </a:defRPr>
            </a:lvl2pPr>
            <a:lvl3pPr marL="0" indent="0" algn="r">
              <a:lnSpc>
                <a:spcPct val="100000"/>
              </a:lnSpc>
              <a:spcBef>
                <a:spcPts val="0"/>
              </a:spcBef>
              <a:spcAft>
                <a:spcPts val="0"/>
              </a:spcAft>
              <a:buClr>
                <a:schemeClr val="bg1"/>
              </a:buClr>
              <a:defRPr sz="1266" u="none">
                <a:latin typeface="Gill Sans MT" panose="020B0502020104020203" pitchFamily="34" charset="0"/>
              </a:defRPr>
            </a:lvl3pPr>
            <a:lvl4pPr marL="0" indent="0" algn="r">
              <a:lnSpc>
                <a:spcPct val="100000"/>
              </a:lnSpc>
              <a:spcBef>
                <a:spcPts val="0"/>
              </a:spcBef>
              <a:spcAft>
                <a:spcPts val="0"/>
              </a:spcAft>
              <a:buClr>
                <a:schemeClr val="bg1"/>
              </a:buClr>
              <a:defRPr sz="984" u="none">
                <a:latin typeface="Gill Sans MT" panose="020B0502020104020203" pitchFamily="34" charset="0"/>
              </a:defRPr>
            </a:lvl4pPr>
            <a:lvl5pPr marL="0" indent="0" algn="r">
              <a:lnSpc>
                <a:spcPct val="100000"/>
              </a:lnSpc>
              <a:spcBef>
                <a:spcPts val="0"/>
              </a:spcBef>
              <a:spcAft>
                <a:spcPts val="0"/>
              </a:spcAft>
              <a:buClr>
                <a:schemeClr val="bg1"/>
              </a:buClr>
              <a:defRPr sz="984" u="none">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9486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7"/>
          <a:stretch>
            <a:fillRect/>
          </a:stretch>
        </p:blipFill>
        <p:spPr>
          <a:xfrm>
            <a:off x="11187441" y="6048131"/>
            <a:ext cx="1004559" cy="803672"/>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39BF48-6E0A-4E37-BB05-8DF70571673D}" type="datetimeFigureOut">
              <a:rPr lang="en-US" smtClean="0"/>
              <a:t>10/9/19</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9DC48-6C90-4ACC-914B-6AEB40FF287F}" type="slidenum">
              <a:rPr lang="en-US" smtClean="0"/>
              <a:t>‹#›</a:t>
            </a:fld>
            <a:endParaRPr lang="en-US"/>
          </a:p>
        </p:txBody>
      </p:sp>
    </p:spTree>
    <p:extLst>
      <p:ext uri="{BB962C8B-B14F-4D97-AF65-F5344CB8AC3E}">
        <p14:creationId xmlns:p14="http://schemas.microsoft.com/office/powerpoint/2010/main" val="2775779431"/>
      </p:ext>
    </p:extLst>
  </p:cSld>
  <p:clrMap bg1="lt1" tx1="dk1" bg2="lt2" tx2="dk2" accent1="accent1" accent2="accent2" accent3="accent3" accent4="accent4" accent5="accent5" accent6="accent6" hlink="hlink" folHlink="folHlink"/>
  <p:sldLayoutIdLst>
    <p:sldLayoutId id="2147483773" r:id="rId1"/>
    <p:sldLayoutId id="2147483769" r:id="rId2"/>
    <p:sldLayoutId id="2147483770" r:id="rId3"/>
    <p:sldLayoutId id="2147483771" r:id="rId4"/>
    <p:sldLayoutId id="2147483772" r:id="rId5"/>
  </p:sldLayoutIdLst>
  <p:txStyles>
    <p:titleStyle>
      <a:lvl1pPr algn="l" defTabSz="914353"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WjvofhhzTik" TargetMode="External"/><Relationship Id="rId2" Type="http://schemas.openxmlformats.org/officeDocument/2006/relationships/slideLayout" Target="../slideLayouts/slideLayout2.xml"/><Relationship Id="rId1" Type="http://schemas.openxmlformats.org/officeDocument/2006/relationships/video" Target="https://www.youtube.com/embed/WjvofhhzTik?feature=oembed" TargetMode="Externa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eJrb9HSzdXc" TargetMode="External"/><Relationship Id="rId2" Type="http://schemas.openxmlformats.org/officeDocument/2006/relationships/slideLayout" Target="../slideLayouts/slideLayout3.xml"/><Relationship Id="rId1" Type="http://schemas.openxmlformats.org/officeDocument/2006/relationships/video" Target="https://www.youtube.com/embed/eJrb9HSzdXc?feature=oembed"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jCxXtp_nyno" TargetMode="External"/><Relationship Id="rId2" Type="http://schemas.openxmlformats.org/officeDocument/2006/relationships/slideLayout" Target="../slideLayouts/slideLayout2.xml"/><Relationship Id="rId1" Type="http://schemas.openxmlformats.org/officeDocument/2006/relationships/video" Target="https://www.youtube.com/embed/jCxXtp_nyno?feature=oembed" TargetMode="Externa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vo84AxF4R4" TargetMode="External"/><Relationship Id="rId2" Type="http://schemas.openxmlformats.org/officeDocument/2006/relationships/slideLayout" Target="../slideLayouts/slideLayout2.xml"/><Relationship Id="rId1" Type="http://schemas.openxmlformats.org/officeDocument/2006/relationships/video" Target="https://www.youtube.com/embed/-vo84AxF4R4?feature=oembed" TargetMode="Externa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MHBViinfmKo" TargetMode="External"/><Relationship Id="rId2" Type="http://schemas.openxmlformats.org/officeDocument/2006/relationships/slideLayout" Target="../slideLayouts/slideLayout2.xml"/><Relationship Id="rId1" Type="http://schemas.openxmlformats.org/officeDocument/2006/relationships/video" Target="https://www.youtube.com/embed/MHBViinfmKo?feature=oembed" TargetMode="Externa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youtu.be/auzDA_-YXRw" TargetMode="External"/><Relationship Id="rId2" Type="http://schemas.openxmlformats.org/officeDocument/2006/relationships/slideLayout" Target="../slideLayouts/slideLayout2.xml"/><Relationship Id="rId1" Type="http://schemas.openxmlformats.org/officeDocument/2006/relationships/video" Target="https://www.youtube.com/embed/auzDA_-YXRw?feature=oembed" TargetMode="Externa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faculty.washington.edu/chudler/chsense.html"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jp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5.xml"/><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4K-MLVqD1_A" TargetMode="External"/><Relationship Id="rId2" Type="http://schemas.openxmlformats.org/officeDocument/2006/relationships/slideLayout" Target="../slideLayouts/slideLayout2.xml"/><Relationship Id="rId1" Type="http://schemas.openxmlformats.org/officeDocument/2006/relationships/video" Target="https://www.youtube.com/embed/4K-MLVqD1_A?feature=oembed" TargetMode="Externa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youtu.be/REA97hRX0WQ" TargetMode="External"/><Relationship Id="rId2" Type="http://schemas.openxmlformats.org/officeDocument/2006/relationships/slideLayout" Target="../slideLayouts/slideLayout2.xml"/><Relationship Id="rId1" Type="http://schemas.openxmlformats.org/officeDocument/2006/relationships/video" Target="https://www.youtube.com/embed/REA97hRX0WQ?feature=oembed" TargetMode="Externa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youtu.be/3meAlle8kZs" TargetMode="External"/><Relationship Id="rId2" Type="http://schemas.openxmlformats.org/officeDocument/2006/relationships/slideLayout" Target="../slideLayouts/slideLayout2.xml"/><Relationship Id="rId1" Type="http://schemas.openxmlformats.org/officeDocument/2006/relationships/video" Target="https://www.youtube.com/embed/3meAlle8kZs?feature=oembed" TargetMode="Externa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bKy02f1pD4" TargetMode="External"/><Relationship Id="rId2" Type="http://schemas.openxmlformats.org/officeDocument/2006/relationships/slideLayout" Target="../slideLayouts/slideLayout2.xml"/><Relationship Id="rId1" Type="http://schemas.openxmlformats.org/officeDocument/2006/relationships/video" Target="https://www.youtube.com/embed/-bKy02f1pD4?start=12&amp;feature=oembed"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www.cs.wpi.edu/~gogo/hive/" TargetMode="Externa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video" Target="https://www.youtube.com/embed/EOl7n0sqs14?start=14&amp;feature=oembed" TargetMode="Externa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youtu.be/EOl7n0sqs14?t=14"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ideo" Target="https://www.youtube.com/embed/AxJmFj7nbMA?start=15&amp;feature=oembed" TargetMode="Externa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s://youtu.be/AxJmFj7nbMA?t=15"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youtu.be/zaHR2MAxywg" TargetMode="External"/><Relationship Id="rId2" Type="http://schemas.openxmlformats.org/officeDocument/2006/relationships/slideLayout" Target="../slideLayouts/slideLayout2.xml"/><Relationship Id="rId1" Type="http://schemas.openxmlformats.org/officeDocument/2006/relationships/video" Target="https://www.youtube.com/embed/zaHR2MAxywg?feature=oembed" TargetMode="Externa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74.jp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video" Target="https://www.youtube.com/embed/p7FEf03OraQ?feature=oembed" TargetMode="External"/><Relationship Id="rId4" Type="http://schemas.openxmlformats.org/officeDocument/2006/relationships/hyperlink" Target="https://youtu.be/p7FEf03OraQ"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youtu.be/FSHGucgnvLU" TargetMode="External"/><Relationship Id="rId2" Type="http://schemas.openxmlformats.org/officeDocument/2006/relationships/slideLayout" Target="../slideLayouts/slideLayout2.xml"/><Relationship Id="rId1" Type="http://schemas.openxmlformats.org/officeDocument/2006/relationships/video" Target="https://www.youtube.com/embed/FSHGucgnvLU?feature=oembed" TargetMode="Externa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youtu.be/FIU1bNSlbxk" TargetMode="External"/><Relationship Id="rId2" Type="http://schemas.openxmlformats.org/officeDocument/2006/relationships/slideLayout" Target="../slideLayouts/slideLayout2.xml"/><Relationship Id="rId1" Type="http://schemas.openxmlformats.org/officeDocument/2006/relationships/video" Target="https://www.youtube.com/embed/FIU1bNSlbxk?feature=oembed"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CIS 4930-001: Introduction to Augmented and Virtual Reality</a:t>
            </a:r>
          </a:p>
        </p:txBody>
      </p:sp>
      <p:sp>
        <p:nvSpPr>
          <p:cNvPr id="3" name="Subtitle 2"/>
          <p:cNvSpPr>
            <a:spLocks noGrp="1"/>
          </p:cNvSpPr>
          <p:nvPr>
            <p:ph type="subTitle" idx="1"/>
          </p:nvPr>
        </p:nvSpPr>
        <p:spPr/>
        <p:txBody>
          <a:bodyPr anchor="ctr">
            <a:normAutofit fontScale="70000" lnSpcReduction="20000"/>
          </a:bodyPr>
          <a:lstStyle/>
          <a:p>
            <a:r>
              <a:rPr lang="en-US" altLang="en-US" sz="5400" dirty="0"/>
              <a:t>Other Senses: Sound, Touch, Smell, </a:t>
            </a:r>
            <a:r>
              <a:rPr lang="en-US" altLang="en-US" sz="5400"/>
              <a:t>and Taste</a:t>
            </a:r>
            <a:endParaRPr lang="en-US" sz="5100" u="sng" dirty="0"/>
          </a:p>
        </p:txBody>
      </p:sp>
      <p:sp>
        <p:nvSpPr>
          <p:cNvPr id="6" name="Slide Number Placeholder 5"/>
          <p:cNvSpPr>
            <a:spLocks noGrp="1"/>
          </p:cNvSpPr>
          <p:nvPr>
            <p:ph type="sldNum" sz="quarter" idx="4294967295"/>
          </p:nvPr>
        </p:nvSpPr>
        <p:spPr>
          <a:xfrm>
            <a:off x="11460163" y="5648325"/>
            <a:ext cx="731837" cy="396875"/>
          </a:xfrm>
        </p:spPr>
        <p:txBody>
          <a:bodyPr/>
          <a:lstStyle/>
          <a:p>
            <a:fld id="{AAF71A22-6AF9-45E5-860F-5B8201FC6F3F}" type="slidenum">
              <a:rPr lang="en-US" smtClean="0"/>
              <a:t>1</a:t>
            </a:fld>
            <a:endParaRPr lang="en-US"/>
          </a:p>
        </p:txBody>
      </p:sp>
    </p:spTree>
    <p:extLst>
      <p:ext uri="{BB962C8B-B14F-4D97-AF65-F5344CB8AC3E}">
        <p14:creationId xmlns:p14="http://schemas.microsoft.com/office/powerpoint/2010/main" val="3909326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954A18-BF29-484A-A0D4-D6DC290C10A3}"/>
              </a:ext>
            </a:extLst>
          </p:cNvPr>
          <p:cNvSpPr>
            <a:spLocks noGrp="1"/>
          </p:cNvSpPr>
          <p:nvPr>
            <p:ph sz="half" idx="1"/>
          </p:nvPr>
        </p:nvSpPr>
        <p:spPr/>
        <p:txBody>
          <a:bodyPr>
            <a:normAutofit lnSpcReduction="10000"/>
          </a:bodyPr>
          <a:lstStyle/>
          <a:p>
            <a:r>
              <a:rPr lang="en-US" dirty="0"/>
              <a:t>Accuracy of Sound Localization</a:t>
            </a:r>
          </a:p>
          <a:p>
            <a:pPr lvl="1"/>
            <a:r>
              <a:rPr lang="en-US" dirty="0"/>
              <a:t>Sounds can be perceived to have an origin</a:t>
            </a:r>
          </a:p>
          <a:p>
            <a:pPr lvl="2"/>
            <a:r>
              <a:rPr lang="en-US" dirty="0"/>
              <a:t>Most accurately in front of them</a:t>
            </a:r>
          </a:p>
          <a:p>
            <a:pPr lvl="3"/>
            <a:r>
              <a:rPr lang="en-US" dirty="0"/>
              <a:t>2-3° error in front of head</a:t>
            </a:r>
          </a:p>
          <a:p>
            <a:pPr lvl="2"/>
            <a:r>
              <a:rPr lang="en-US" dirty="0"/>
              <a:t>Least accurately to sides and behind head</a:t>
            </a:r>
          </a:p>
          <a:p>
            <a:pPr lvl="3"/>
            <a:r>
              <a:rPr lang="en-US" dirty="0"/>
              <a:t>Up to 20° error to side of head</a:t>
            </a:r>
          </a:p>
          <a:p>
            <a:pPr lvl="3"/>
            <a:r>
              <a:rPr lang="en-US" dirty="0"/>
              <a:t>Largest errors occur above/below elevations and behind head</a:t>
            </a:r>
          </a:p>
          <a:p>
            <a:pPr lvl="2"/>
            <a:r>
              <a:rPr lang="en-US" dirty="0"/>
              <a:t>Front/back confusion is an issue</a:t>
            </a:r>
          </a:p>
          <a:p>
            <a:pPr lvl="3"/>
            <a:r>
              <a:rPr lang="en-US" dirty="0"/>
              <a:t>Up to 10% of sounds presented in the front are perceived coming from behind and vice versa (more in headphones)</a:t>
            </a:r>
          </a:p>
        </p:txBody>
      </p:sp>
      <p:sp>
        <p:nvSpPr>
          <p:cNvPr id="6" name="Content Placeholder 5">
            <a:extLst>
              <a:ext uri="{FF2B5EF4-FFF2-40B4-BE49-F238E27FC236}">
                <a16:creationId xmlns:a16="http://schemas.microsoft.com/office/drawing/2014/main" id="{D9B34912-15DC-BC49-A98A-D675BFF277C2}"/>
              </a:ext>
            </a:extLst>
          </p:cNvPr>
          <p:cNvSpPr>
            <a:spLocks noGrp="1"/>
          </p:cNvSpPr>
          <p:nvPr>
            <p:ph sz="half" idx="10"/>
          </p:nvPr>
        </p:nvSpPr>
        <p:spPr>
          <a:xfrm>
            <a:off x="1676400" y="6248399"/>
            <a:ext cx="9509368" cy="609601"/>
          </a:xfrm>
        </p:spPr>
        <p:txBody>
          <a:bodyPr>
            <a:normAutofit fontScale="85000" lnSpcReduction="20000"/>
          </a:bodyPr>
          <a:lstStyle/>
          <a:p>
            <a:r>
              <a:rPr lang="en-US" dirty="0"/>
              <a:t>BUTEAN, A., </a:t>
            </a:r>
            <a:r>
              <a:rPr lang="en-US" dirty="0" err="1"/>
              <a:t>Bălan</a:t>
            </a:r>
            <a:r>
              <a:rPr lang="en-US" dirty="0"/>
              <a:t>, O., NEGOI, I., </a:t>
            </a:r>
            <a:r>
              <a:rPr lang="en-US" dirty="0" err="1"/>
              <a:t>Moldoveanu</a:t>
            </a:r>
            <a:r>
              <a:rPr lang="en-US" dirty="0"/>
              <a:t>, F., &amp; </a:t>
            </a:r>
            <a:r>
              <a:rPr lang="en-US" dirty="0" err="1"/>
              <a:t>Moldoveanu</a:t>
            </a:r>
            <a:r>
              <a:rPr lang="en-US" dirty="0"/>
              <a:t>, A. (2015). COMPARATIVE RESEARCH ON SOUND LOCALIZATION ACCURACY IN THE FREE-FIELD AND VIRTUAL AUDITORY DISPLAYS. In Conference proceedings of» eLearning and Software for Education «(</a:t>
            </a:r>
            <a:r>
              <a:rPr lang="en-US" dirty="0" err="1"/>
              <a:t>eLSE</a:t>
            </a:r>
            <a:r>
              <a:rPr lang="en-US" dirty="0"/>
              <a:t>)(No. 01, pp. 540-548). </a:t>
            </a:r>
            <a:r>
              <a:rPr lang="en-US" dirty="0" err="1"/>
              <a:t>Universitatea</a:t>
            </a:r>
            <a:r>
              <a:rPr lang="en-US" dirty="0"/>
              <a:t> </a:t>
            </a:r>
            <a:r>
              <a:rPr lang="en-US" dirty="0" err="1"/>
              <a:t>Nationala</a:t>
            </a:r>
            <a:r>
              <a:rPr lang="en-US" dirty="0"/>
              <a:t> de </a:t>
            </a:r>
            <a:r>
              <a:rPr lang="en-US" dirty="0" err="1"/>
              <a:t>Aparare</a:t>
            </a:r>
            <a:r>
              <a:rPr lang="en-US" dirty="0"/>
              <a:t> Carol I.</a:t>
            </a:r>
          </a:p>
        </p:txBody>
      </p:sp>
    </p:spTree>
    <p:extLst>
      <p:ext uri="{BB962C8B-B14F-4D97-AF65-F5344CB8AC3E}">
        <p14:creationId xmlns:p14="http://schemas.microsoft.com/office/powerpoint/2010/main" val="2121628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a:extLst>
              <a:ext uri="{FF2B5EF4-FFF2-40B4-BE49-F238E27FC236}">
                <a16:creationId xmlns:a16="http://schemas.microsoft.com/office/drawing/2014/main" id="{774DC3B8-089F-224F-A607-4C417C8ABAF0}"/>
              </a:ext>
            </a:extLst>
          </p:cNvPr>
          <p:cNvSpPr>
            <a:spLocks noGrp="1" noChangeArrowheads="1"/>
          </p:cNvSpPr>
          <p:nvPr>
            <p:ph sz="half" idx="1"/>
          </p:nvPr>
        </p:nvSpPr>
        <p:spPr/>
        <p:txBody>
          <a:bodyPr/>
          <a:lstStyle/>
          <a:p>
            <a:r>
              <a:rPr lang="en-US" altLang="en-US" dirty="0"/>
              <a:t>Sound in VR</a:t>
            </a:r>
          </a:p>
          <a:p>
            <a:pPr lvl="1"/>
            <a:r>
              <a:rPr lang="en-US" altLang="en-US" dirty="0"/>
              <a:t>Associate sounds with particular events</a:t>
            </a:r>
          </a:p>
          <a:p>
            <a:pPr lvl="2">
              <a:lnSpc>
                <a:spcPct val="90000"/>
              </a:lnSpc>
            </a:pPr>
            <a:r>
              <a:rPr lang="en-US" altLang="en-US" dirty="0"/>
              <a:t>Associate sounds with static objects</a:t>
            </a:r>
          </a:p>
          <a:p>
            <a:pPr lvl="2">
              <a:lnSpc>
                <a:spcPct val="90000"/>
              </a:lnSpc>
            </a:pPr>
            <a:r>
              <a:rPr lang="en-US" altLang="en-US" dirty="0"/>
              <a:t>Associate sound with the motion of an object</a:t>
            </a:r>
          </a:p>
          <a:p>
            <a:pPr lvl="2">
              <a:lnSpc>
                <a:spcPct val="90000"/>
              </a:lnSpc>
            </a:pPr>
            <a:r>
              <a:rPr lang="en-US" altLang="en-US" dirty="0"/>
              <a:t>Use localized sound to attract attention to an object</a:t>
            </a:r>
          </a:p>
          <a:p>
            <a:pPr lvl="2">
              <a:lnSpc>
                <a:spcPct val="90000"/>
              </a:lnSpc>
            </a:pPr>
            <a:r>
              <a:rPr lang="en-US" altLang="en-US" dirty="0"/>
              <a:t>Use ambient sounds to add to the feeling of immersion</a:t>
            </a:r>
          </a:p>
          <a:p>
            <a:pPr lvl="2">
              <a:lnSpc>
                <a:spcPct val="90000"/>
              </a:lnSpc>
            </a:pPr>
            <a:r>
              <a:rPr lang="en-US" altLang="en-US" dirty="0"/>
              <a:t>Use speech to communicate with devices or avatars</a:t>
            </a:r>
          </a:p>
          <a:p>
            <a:pPr lvl="2">
              <a:lnSpc>
                <a:spcPct val="90000"/>
              </a:lnSpc>
            </a:pPr>
            <a:r>
              <a:rPr lang="en-US" altLang="en-US" dirty="0"/>
              <a:t>Use sound as a warning or alarm signal</a:t>
            </a:r>
          </a:p>
        </p:txBody>
      </p:sp>
      <p:sp>
        <p:nvSpPr>
          <p:cNvPr id="2" name="Content Placeholder 1">
            <a:extLst>
              <a:ext uri="{FF2B5EF4-FFF2-40B4-BE49-F238E27FC236}">
                <a16:creationId xmlns:a16="http://schemas.microsoft.com/office/drawing/2014/main" id="{ADD51371-CA30-CE46-A955-7C0425D38462}"/>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771867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2796FCE-7F5B-024D-8614-F27FFBBE16F5}"/>
              </a:ext>
            </a:extLst>
          </p:cNvPr>
          <p:cNvSpPr>
            <a:spLocks noGrp="1"/>
          </p:cNvSpPr>
          <p:nvPr>
            <p:ph sz="half" idx="1"/>
          </p:nvPr>
        </p:nvSpPr>
        <p:spPr/>
        <p:txBody>
          <a:bodyPr>
            <a:normAutofit fontScale="70000" lnSpcReduction="20000"/>
          </a:bodyPr>
          <a:lstStyle/>
          <a:p>
            <a:r>
              <a:rPr lang="en-US" dirty="0"/>
              <a:t>The need of audio in VR</a:t>
            </a:r>
          </a:p>
          <a:p>
            <a:pPr lvl="1"/>
            <a:r>
              <a:rPr lang="en-US" dirty="0"/>
              <a:t>In Virtual Reality the display has to produce the immersion in a 3D computer generated world. In addition to the visual and tactile displays, audio is needed. In VR:</a:t>
            </a:r>
          </a:p>
          <a:p>
            <a:pPr lvl="2"/>
            <a:r>
              <a:rPr lang="en-US" dirty="0"/>
              <a:t>Sound enhances the presence of the simulation.</a:t>
            </a:r>
          </a:p>
          <a:p>
            <a:pPr lvl="2"/>
            <a:r>
              <a:rPr lang="en-US" dirty="0"/>
              <a:t>It enhances the display of spatial information (particularly space beyond the field of view ). This includes acoustical properties of the environment and the geometrical relationships of the source and listener</a:t>
            </a:r>
          </a:p>
          <a:p>
            <a:pPr lvl="2"/>
            <a:r>
              <a:rPr lang="en-US" dirty="0"/>
              <a:t>Data-driven sound can convey simulated properties of the constituents of the environment. For instance mass, force of impact...</a:t>
            </a:r>
          </a:p>
          <a:p>
            <a:pPr lvl="2"/>
            <a:r>
              <a:rPr lang="en-US" dirty="0"/>
              <a:t>Audio signals provide a higher degree of temporal resolution than visual display.</a:t>
            </a:r>
          </a:p>
          <a:p>
            <a:pPr lvl="2"/>
            <a:r>
              <a:rPr lang="en-US" dirty="0"/>
              <a:t>Audio is also another channel of communication between the user and the environment.</a:t>
            </a:r>
          </a:p>
          <a:p>
            <a:pPr lvl="2"/>
            <a:r>
              <a:rPr lang="en-US" dirty="0"/>
              <a:t>Useful in designing systems where a user monitor several communication channels at once ('cocktail-party effect')</a:t>
            </a:r>
          </a:p>
        </p:txBody>
      </p:sp>
      <p:sp>
        <p:nvSpPr>
          <p:cNvPr id="14" name="Content Placeholder 13">
            <a:extLst>
              <a:ext uri="{FF2B5EF4-FFF2-40B4-BE49-F238E27FC236}">
                <a16:creationId xmlns:a16="http://schemas.microsoft.com/office/drawing/2014/main" id="{71D3032D-CAFF-1F40-9F10-5EBEB6039A66}"/>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089041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a:extLst>
              <a:ext uri="{FF2B5EF4-FFF2-40B4-BE49-F238E27FC236}">
                <a16:creationId xmlns:a16="http://schemas.microsoft.com/office/drawing/2014/main" id="{96CA4DEB-DB26-B740-864E-97F4AD1F881A}"/>
              </a:ext>
            </a:extLst>
          </p:cNvPr>
          <p:cNvSpPr>
            <a:spLocks noGrp="1" noChangeArrowheads="1"/>
          </p:cNvSpPr>
          <p:nvPr>
            <p:ph sz="half" idx="1"/>
          </p:nvPr>
        </p:nvSpPr>
        <p:spPr/>
        <p:txBody>
          <a:bodyPr>
            <a:normAutofit fontScale="85000" lnSpcReduction="20000"/>
          </a:bodyPr>
          <a:lstStyle/>
          <a:p>
            <a:r>
              <a:rPr lang="en-US" altLang="en-US" dirty="0"/>
              <a:t>Headphones vs. Speakers</a:t>
            </a:r>
          </a:p>
          <a:p>
            <a:pPr lvl="1"/>
            <a:r>
              <a:rPr lang="en-US" altLang="en-US" dirty="0"/>
              <a:t>Headphones:</a:t>
            </a:r>
          </a:p>
          <a:p>
            <a:pPr lvl="2"/>
            <a:r>
              <a:rPr lang="en-US" altLang="en-US" dirty="0"/>
              <a:t>work well with head-coupled visual displays</a:t>
            </a:r>
          </a:p>
          <a:p>
            <a:pPr lvl="2"/>
            <a:r>
              <a:rPr lang="en-US" altLang="en-US" dirty="0"/>
              <a:t>easier to implement spatialized 3D sound fields</a:t>
            </a:r>
          </a:p>
          <a:p>
            <a:pPr lvl="2"/>
            <a:r>
              <a:rPr lang="en-US" altLang="en-US" dirty="0"/>
              <a:t>mask real-world noise</a:t>
            </a:r>
          </a:p>
          <a:p>
            <a:pPr lvl="2"/>
            <a:r>
              <a:rPr lang="en-US" altLang="en-US" dirty="0"/>
              <a:t>greater portability</a:t>
            </a:r>
          </a:p>
          <a:p>
            <a:pPr lvl="2"/>
            <a:r>
              <a:rPr lang="en-US" altLang="en-US" dirty="0"/>
              <a:t>Private</a:t>
            </a:r>
          </a:p>
          <a:p>
            <a:pPr lvl="1"/>
            <a:r>
              <a:rPr lang="en-US" altLang="en-US" dirty="0"/>
              <a:t>Speakers:</a:t>
            </a:r>
          </a:p>
          <a:p>
            <a:pPr lvl="2"/>
            <a:r>
              <a:rPr lang="en-US" altLang="en-US" dirty="0"/>
              <a:t>work well with stationary visual displays</a:t>
            </a:r>
          </a:p>
          <a:p>
            <a:pPr lvl="2"/>
            <a:r>
              <a:rPr lang="en-US" altLang="en-US" dirty="0"/>
              <a:t>greater user mobility</a:t>
            </a:r>
          </a:p>
          <a:p>
            <a:pPr lvl="2"/>
            <a:r>
              <a:rPr lang="en-US" altLang="en-US" dirty="0"/>
              <a:t>little encumbrance</a:t>
            </a:r>
          </a:p>
          <a:p>
            <a:pPr lvl="2"/>
            <a:r>
              <a:rPr lang="en-US" altLang="en-US" dirty="0"/>
              <a:t>multiuser access</a:t>
            </a:r>
          </a:p>
        </p:txBody>
      </p:sp>
      <p:sp>
        <p:nvSpPr>
          <p:cNvPr id="4" name="Content Placeholder 3">
            <a:extLst>
              <a:ext uri="{FF2B5EF4-FFF2-40B4-BE49-F238E27FC236}">
                <a16:creationId xmlns:a16="http://schemas.microsoft.com/office/drawing/2014/main" id="{3598A8E6-93B1-604F-ABC7-A51B60DB1CB5}"/>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542036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472CF062-A32D-C64F-BD40-E9125187D897}"/>
              </a:ext>
            </a:extLst>
          </p:cNvPr>
          <p:cNvSpPr>
            <a:spLocks noGrp="1"/>
          </p:cNvSpPr>
          <p:nvPr>
            <p:ph sz="half" idx="1"/>
          </p:nvPr>
        </p:nvSpPr>
        <p:spPr/>
        <p:txBody>
          <a:bodyPr/>
          <a:lstStyle/>
          <a:p>
            <a:r>
              <a:rPr lang="en-US" spc="-64" dirty="0"/>
              <a:t>Audio </a:t>
            </a:r>
            <a:r>
              <a:rPr lang="en-US" spc="-73" dirty="0"/>
              <a:t>Displays:</a:t>
            </a:r>
            <a:r>
              <a:rPr lang="en-US" spc="-309" dirty="0"/>
              <a:t> </a:t>
            </a:r>
            <a:r>
              <a:rPr lang="en-US" spc="-73" dirty="0"/>
              <a:t>Head-worn</a:t>
            </a:r>
            <a:endParaRPr lang="en-US" dirty="0"/>
          </a:p>
        </p:txBody>
      </p:sp>
      <p:sp>
        <p:nvSpPr>
          <p:cNvPr id="14" name="Content Placeholder 13">
            <a:extLst>
              <a:ext uri="{FF2B5EF4-FFF2-40B4-BE49-F238E27FC236}">
                <a16:creationId xmlns:a16="http://schemas.microsoft.com/office/drawing/2014/main" id="{89297DD7-3CF5-4044-9952-981E24E79AC7}"/>
              </a:ext>
            </a:extLst>
          </p:cNvPr>
          <p:cNvSpPr>
            <a:spLocks noGrp="1"/>
          </p:cNvSpPr>
          <p:nvPr>
            <p:ph sz="half" idx="10"/>
          </p:nvPr>
        </p:nvSpPr>
        <p:spPr/>
        <p:txBody>
          <a:bodyPr/>
          <a:lstStyle/>
          <a:p>
            <a:endParaRPr lang="en-US"/>
          </a:p>
        </p:txBody>
      </p:sp>
      <p:sp>
        <p:nvSpPr>
          <p:cNvPr id="3" name="object 3"/>
          <p:cNvSpPr/>
          <p:nvPr/>
        </p:nvSpPr>
        <p:spPr>
          <a:xfrm>
            <a:off x="2227925" y="2670607"/>
            <a:ext cx="1174452" cy="1716979"/>
          </a:xfrm>
          <a:prstGeom prst="rect">
            <a:avLst/>
          </a:prstGeom>
          <a:blipFill>
            <a:blip r:embed="rId2" cstate="print"/>
            <a:stretch>
              <a:fillRect/>
            </a:stretch>
          </a:blipFill>
        </p:spPr>
        <p:txBody>
          <a:bodyPr wrap="square" lIns="0" tIns="0" rIns="0" bIns="0" rtlCol="0"/>
          <a:lstStyle/>
          <a:p>
            <a:endParaRPr sz="1634"/>
          </a:p>
        </p:txBody>
      </p:sp>
      <p:sp>
        <p:nvSpPr>
          <p:cNvPr id="4" name="object 4"/>
          <p:cNvSpPr txBox="1"/>
          <p:nvPr/>
        </p:nvSpPr>
        <p:spPr>
          <a:xfrm>
            <a:off x="2359521" y="4403251"/>
            <a:ext cx="1029276" cy="308416"/>
          </a:xfrm>
          <a:prstGeom prst="rect">
            <a:avLst/>
          </a:prstGeom>
        </p:spPr>
        <p:txBody>
          <a:bodyPr vert="horz" wrap="square" lIns="0" tIns="14984" rIns="0" bIns="0" rtlCol="0">
            <a:spAutoFit/>
          </a:bodyPr>
          <a:lstStyle/>
          <a:p>
            <a:pPr marL="11527">
              <a:spcBef>
                <a:spcPts val="118"/>
              </a:spcBef>
            </a:pPr>
            <a:r>
              <a:rPr sz="1906" spc="9" dirty="0">
                <a:solidFill>
                  <a:srgbClr val="292934"/>
                </a:solidFill>
                <a:latin typeface="Arial"/>
                <a:cs typeface="Arial"/>
              </a:rPr>
              <a:t>Ear</a:t>
            </a:r>
            <a:r>
              <a:rPr sz="1906" spc="-73" dirty="0">
                <a:solidFill>
                  <a:srgbClr val="292934"/>
                </a:solidFill>
                <a:latin typeface="Arial"/>
                <a:cs typeface="Arial"/>
              </a:rPr>
              <a:t> </a:t>
            </a:r>
            <a:r>
              <a:rPr sz="1906" spc="9" dirty="0">
                <a:solidFill>
                  <a:srgbClr val="292934"/>
                </a:solidFill>
                <a:latin typeface="Arial"/>
                <a:cs typeface="Arial"/>
              </a:rPr>
              <a:t>Buds</a:t>
            </a:r>
            <a:endParaRPr sz="1906">
              <a:latin typeface="Arial"/>
              <a:cs typeface="Arial"/>
            </a:endParaRPr>
          </a:p>
        </p:txBody>
      </p:sp>
      <p:sp>
        <p:nvSpPr>
          <p:cNvPr id="5" name="object 5"/>
          <p:cNvSpPr/>
          <p:nvPr/>
        </p:nvSpPr>
        <p:spPr>
          <a:xfrm>
            <a:off x="3949952" y="2543851"/>
            <a:ext cx="1010178" cy="1907944"/>
          </a:xfrm>
          <a:prstGeom prst="rect">
            <a:avLst/>
          </a:prstGeom>
          <a:blipFill>
            <a:blip r:embed="rId3" cstate="print"/>
            <a:stretch>
              <a:fillRect/>
            </a:stretch>
          </a:blipFill>
        </p:spPr>
        <p:txBody>
          <a:bodyPr wrap="square" lIns="0" tIns="0" rIns="0" bIns="0" rtlCol="0"/>
          <a:lstStyle/>
          <a:p>
            <a:endParaRPr sz="1634"/>
          </a:p>
        </p:txBody>
      </p:sp>
      <p:sp>
        <p:nvSpPr>
          <p:cNvPr id="6" name="object 6"/>
          <p:cNvSpPr txBox="1"/>
          <p:nvPr/>
        </p:nvSpPr>
        <p:spPr>
          <a:xfrm>
            <a:off x="4053492" y="4476635"/>
            <a:ext cx="797603" cy="308416"/>
          </a:xfrm>
          <a:prstGeom prst="rect">
            <a:avLst/>
          </a:prstGeom>
        </p:spPr>
        <p:txBody>
          <a:bodyPr vert="horz" wrap="square" lIns="0" tIns="14984" rIns="0" bIns="0" rtlCol="0">
            <a:spAutoFit/>
          </a:bodyPr>
          <a:lstStyle/>
          <a:p>
            <a:pPr marL="11527">
              <a:spcBef>
                <a:spcPts val="118"/>
              </a:spcBef>
            </a:pPr>
            <a:r>
              <a:rPr sz="1906" spc="9" dirty="0">
                <a:solidFill>
                  <a:srgbClr val="292934"/>
                </a:solidFill>
                <a:latin typeface="Arial"/>
                <a:cs typeface="Arial"/>
              </a:rPr>
              <a:t>On</a:t>
            </a:r>
            <a:r>
              <a:rPr sz="1906" spc="-82" dirty="0">
                <a:solidFill>
                  <a:srgbClr val="292934"/>
                </a:solidFill>
                <a:latin typeface="Arial"/>
                <a:cs typeface="Arial"/>
              </a:rPr>
              <a:t> </a:t>
            </a:r>
            <a:r>
              <a:rPr sz="1906" spc="9" dirty="0">
                <a:solidFill>
                  <a:srgbClr val="292934"/>
                </a:solidFill>
                <a:latin typeface="Arial"/>
                <a:cs typeface="Arial"/>
              </a:rPr>
              <a:t>Ear</a:t>
            </a:r>
            <a:endParaRPr sz="1906">
              <a:latin typeface="Arial"/>
              <a:cs typeface="Arial"/>
            </a:endParaRPr>
          </a:p>
        </p:txBody>
      </p:sp>
      <p:sp>
        <p:nvSpPr>
          <p:cNvPr id="7" name="object 7"/>
          <p:cNvSpPr/>
          <p:nvPr/>
        </p:nvSpPr>
        <p:spPr>
          <a:xfrm>
            <a:off x="5252893" y="2618856"/>
            <a:ext cx="1204016" cy="1832940"/>
          </a:xfrm>
          <a:prstGeom prst="rect">
            <a:avLst/>
          </a:prstGeom>
          <a:blipFill>
            <a:blip r:embed="rId4" cstate="print"/>
            <a:stretch>
              <a:fillRect/>
            </a:stretch>
          </a:blipFill>
        </p:spPr>
        <p:txBody>
          <a:bodyPr wrap="square" lIns="0" tIns="0" rIns="0" bIns="0" rtlCol="0"/>
          <a:lstStyle/>
          <a:p>
            <a:endParaRPr sz="1634"/>
          </a:p>
        </p:txBody>
      </p:sp>
      <p:sp>
        <p:nvSpPr>
          <p:cNvPr id="8" name="object 8"/>
          <p:cNvSpPr txBox="1"/>
          <p:nvPr/>
        </p:nvSpPr>
        <p:spPr>
          <a:xfrm>
            <a:off x="5535527" y="4461346"/>
            <a:ext cx="621830" cy="600537"/>
          </a:xfrm>
          <a:prstGeom prst="rect">
            <a:avLst/>
          </a:prstGeom>
        </p:spPr>
        <p:txBody>
          <a:bodyPr vert="horz" wrap="square" lIns="0" tIns="13831" rIns="0" bIns="0" rtlCol="0">
            <a:spAutoFit/>
          </a:bodyPr>
          <a:lstStyle/>
          <a:p>
            <a:pPr marL="38038" marR="4611" indent="-27087">
              <a:lnSpc>
                <a:spcPct val="100499"/>
              </a:lnSpc>
              <a:spcBef>
                <a:spcPts val="109"/>
              </a:spcBef>
            </a:pPr>
            <a:r>
              <a:rPr sz="1906" spc="5" dirty="0">
                <a:solidFill>
                  <a:srgbClr val="292934"/>
                </a:solidFill>
                <a:latin typeface="Arial"/>
                <a:cs typeface="Arial"/>
              </a:rPr>
              <a:t>Ope</a:t>
            </a:r>
            <a:r>
              <a:rPr sz="1906" spc="9" dirty="0">
                <a:solidFill>
                  <a:srgbClr val="292934"/>
                </a:solidFill>
                <a:latin typeface="Arial"/>
                <a:cs typeface="Arial"/>
              </a:rPr>
              <a:t>n</a:t>
            </a:r>
            <a:r>
              <a:rPr lang="en-US" sz="1906" spc="9" dirty="0">
                <a:solidFill>
                  <a:srgbClr val="292934"/>
                </a:solidFill>
                <a:latin typeface="Arial"/>
                <a:cs typeface="Arial"/>
              </a:rPr>
              <a:t> </a:t>
            </a:r>
            <a:r>
              <a:rPr sz="1906" spc="9" dirty="0">
                <a:solidFill>
                  <a:srgbClr val="292934"/>
                </a:solidFill>
                <a:latin typeface="Arial"/>
                <a:cs typeface="Arial"/>
              </a:rPr>
              <a:t>Back</a:t>
            </a:r>
            <a:endParaRPr sz="1906" dirty="0">
              <a:latin typeface="Arial"/>
              <a:cs typeface="Arial"/>
            </a:endParaRPr>
          </a:p>
        </p:txBody>
      </p:sp>
      <p:sp>
        <p:nvSpPr>
          <p:cNvPr id="9" name="object 9"/>
          <p:cNvSpPr/>
          <p:nvPr/>
        </p:nvSpPr>
        <p:spPr>
          <a:xfrm>
            <a:off x="6782296" y="2624612"/>
            <a:ext cx="1438819" cy="1827185"/>
          </a:xfrm>
          <a:prstGeom prst="rect">
            <a:avLst/>
          </a:prstGeom>
          <a:blipFill>
            <a:blip r:embed="rId5" cstate="print"/>
            <a:stretch>
              <a:fillRect/>
            </a:stretch>
          </a:blipFill>
        </p:spPr>
        <p:txBody>
          <a:bodyPr wrap="square" lIns="0" tIns="0" rIns="0" bIns="0" rtlCol="0"/>
          <a:lstStyle/>
          <a:p>
            <a:endParaRPr sz="1634"/>
          </a:p>
        </p:txBody>
      </p:sp>
      <p:sp>
        <p:nvSpPr>
          <p:cNvPr id="10" name="object 10"/>
          <p:cNvSpPr txBox="1"/>
          <p:nvPr/>
        </p:nvSpPr>
        <p:spPr>
          <a:xfrm>
            <a:off x="7140905" y="4476635"/>
            <a:ext cx="786077" cy="308416"/>
          </a:xfrm>
          <a:prstGeom prst="rect">
            <a:avLst/>
          </a:prstGeom>
        </p:spPr>
        <p:txBody>
          <a:bodyPr vert="horz" wrap="square" lIns="0" tIns="14984" rIns="0" bIns="0" rtlCol="0">
            <a:spAutoFit/>
          </a:bodyPr>
          <a:lstStyle/>
          <a:p>
            <a:pPr marL="11527">
              <a:spcBef>
                <a:spcPts val="118"/>
              </a:spcBef>
            </a:pPr>
            <a:r>
              <a:rPr sz="1906" spc="14" dirty="0">
                <a:solidFill>
                  <a:srgbClr val="292934"/>
                </a:solidFill>
                <a:latin typeface="Arial"/>
                <a:cs typeface="Arial"/>
              </a:rPr>
              <a:t>C</a:t>
            </a:r>
            <a:r>
              <a:rPr sz="1906" spc="5" dirty="0">
                <a:solidFill>
                  <a:srgbClr val="292934"/>
                </a:solidFill>
                <a:latin typeface="Arial"/>
                <a:cs typeface="Arial"/>
              </a:rPr>
              <a:t>lose</a:t>
            </a:r>
            <a:r>
              <a:rPr sz="1906" spc="14" dirty="0">
                <a:solidFill>
                  <a:srgbClr val="292934"/>
                </a:solidFill>
                <a:latin typeface="Arial"/>
                <a:cs typeface="Arial"/>
              </a:rPr>
              <a:t>d</a:t>
            </a:r>
            <a:endParaRPr sz="1906">
              <a:latin typeface="Arial"/>
              <a:cs typeface="Arial"/>
            </a:endParaRPr>
          </a:p>
        </p:txBody>
      </p:sp>
      <p:sp>
        <p:nvSpPr>
          <p:cNvPr id="11" name="object 11"/>
          <p:cNvSpPr txBox="1"/>
          <p:nvPr/>
        </p:nvSpPr>
        <p:spPr>
          <a:xfrm>
            <a:off x="8583377" y="4467462"/>
            <a:ext cx="1260950" cy="600537"/>
          </a:xfrm>
          <a:prstGeom prst="rect">
            <a:avLst/>
          </a:prstGeom>
        </p:spPr>
        <p:txBody>
          <a:bodyPr vert="horz" wrap="square" lIns="0" tIns="13831" rIns="0" bIns="0" rtlCol="0">
            <a:spAutoFit/>
          </a:bodyPr>
          <a:lstStyle/>
          <a:p>
            <a:pPr marL="11527" marR="4611" indent="332540">
              <a:lnSpc>
                <a:spcPct val="100499"/>
              </a:lnSpc>
              <a:spcBef>
                <a:spcPts val="109"/>
              </a:spcBef>
            </a:pPr>
            <a:r>
              <a:rPr sz="1906" spc="9" dirty="0">
                <a:solidFill>
                  <a:srgbClr val="292934"/>
                </a:solidFill>
                <a:latin typeface="Arial"/>
                <a:cs typeface="Arial"/>
              </a:rPr>
              <a:t>Bone</a:t>
            </a:r>
            <a:r>
              <a:rPr lang="en-US" sz="1906" spc="9" dirty="0">
                <a:solidFill>
                  <a:srgbClr val="292934"/>
                </a:solidFill>
                <a:latin typeface="Arial"/>
                <a:cs typeface="Arial"/>
              </a:rPr>
              <a:t> </a:t>
            </a:r>
            <a:r>
              <a:rPr sz="1906" spc="14" dirty="0">
                <a:solidFill>
                  <a:srgbClr val="292934"/>
                </a:solidFill>
                <a:latin typeface="Arial"/>
                <a:cs typeface="Arial"/>
              </a:rPr>
              <a:t>C</a:t>
            </a:r>
            <a:r>
              <a:rPr sz="1906" spc="5" dirty="0">
                <a:solidFill>
                  <a:srgbClr val="292934"/>
                </a:solidFill>
                <a:latin typeface="Arial"/>
                <a:cs typeface="Arial"/>
              </a:rPr>
              <a:t>onductio</a:t>
            </a:r>
            <a:r>
              <a:rPr sz="1906" spc="14" dirty="0">
                <a:solidFill>
                  <a:srgbClr val="292934"/>
                </a:solidFill>
                <a:latin typeface="Arial"/>
                <a:cs typeface="Arial"/>
              </a:rPr>
              <a:t>n</a:t>
            </a:r>
            <a:endParaRPr sz="1906" dirty="0">
              <a:latin typeface="Arial"/>
              <a:cs typeface="Arial"/>
            </a:endParaRPr>
          </a:p>
        </p:txBody>
      </p:sp>
      <p:sp>
        <p:nvSpPr>
          <p:cNvPr id="12" name="object 12"/>
          <p:cNvSpPr/>
          <p:nvPr/>
        </p:nvSpPr>
        <p:spPr>
          <a:xfrm>
            <a:off x="8370225" y="2403201"/>
            <a:ext cx="1635818" cy="2066941"/>
          </a:xfrm>
          <a:prstGeom prst="rect">
            <a:avLst/>
          </a:prstGeom>
          <a:blipFill>
            <a:blip r:embed="rId6"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37099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187DF7-CA87-3D46-8459-212903CA2F81}"/>
              </a:ext>
            </a:extLst>
          </p:cNvPr>
          <p:cNvSpPr>
            <a:spLocks noGrp="1"/>
          </p:cNvSpPr>
          <p:nvPr>
            <p:ph sz="half" idx="1"/>
          </p:nvPr>
        </p:nvSpPr>
        <p:spPr/>
        <p:txBody>
          <a:bodyPr/>
          <a:lstStyle/>
          <a:p>
            <a:r>
              <a:rPr lang="en-US" spc="-59" dirty="0"/>
              <a:t>OSSIC</a:t>
            </a:r>
            <a:r>
              <a:rPr lang="en-US" spc="-245" dirty="0"/>
              <a:t> </a:t>
            </a:r>
            <a:r>
              <a:rPr lang="en-US" spc="-54" dirty="0"/>
              <a:t>Demo</a:t>
            </a:r>
            <a:endParaRPr lang="en-US" dirty="0"/>
          </a:p>
        </p:txBody>
      </p:sp>
      <p:sp>
        <p:nvSpPr>
          <p:cNvPr id="6" name="Content Placeholder 5">
            <a:extLst>
              <a:ext uri="{FF2B5EF4-FFF2-40B4-BE49-F238E27FC236}">
                <a16:creationId xmlns:a16="http://schemas.microsoft.com/office/drawing/2014/main" id="{2CCDE928-EC94-CC4D-9080-7FF18967D5F6}"/>
              </a:ext>
            </a:extLst>
          </p:cNvPr>
          <p:cNvSpPr>
            <a:spLocks noGrp="1"/>
          </p:cNvSpPr>
          <p:nvPr>
            <p:ph sz="half" idx="10"/>
          </p:nvPr>
        </p:nvSpPr>
        <p:spPr/>
        <p:txBody>
          <a:bodyPr/>
          <a:lstStyle/>
          <a:p>
            <a:r>
              <a:rPr lang="en-US" dirty="0">
                <a:hlinkClick r:id="rId3"/>
              </a:rPr>
              <a:t>https://youtu.be/WjvofhhzTik</a:t>
            </a:r>
            <a:r>
              <a:rPr lang="en-US" dirty="0"/>
              <a:t> </a:t>
            </a:r>
          </a:p>
        </p:txBody>
      </p:sp>
      <p:pic>
        <p:nvPicPr>
          <p:cNvPr id="7" name="Online Media 6" descr="Designed With You In Mind Ossic X 3D Headphones">
            <a:hlinkClick r:id="" action="ppaction://media"/>
            <a:extLst>
              <a:ext uri="{FF2B5EF4-FFF2-40B4-BE49-F238E27FC236}">
                <a16:creationId xmlns:a16="http://schemas.microsoft.com/office/drawing/2014/main" id="{4E36A39C-5337-2F49-B8F6-145F7E4A819B}"/>
              </a:ext>
            </a:extLst>
          </p:cNvPr>
          <p:cNvPicPr>
            <a:picLocks noRot="1" noChangeAspect="1"/>
          </p:cNvPicPr>
          <p:nvPr>
            <a:videoFile r:link="rId1"/>
          </p:nvPr>
        </p:nvPicPr>
        <p:blipFill>
          <a:blip r:embed="rId4"/>
          <a:stretch>
            <a:fillRect/>
          </a:stretch>
        </p:blipFill>
        <p:spPr>
          <a:xfrm>
            <a:off x="1227016" y="1058925"/>
            <a:ext cx="9737967" cy="5477606"/>
          </a:xfrm>
          <a:prstGeom prst="rect">
            <a:avLst/>
          </a:prstGeom>
        </p:spPr>
      </p:pic>
    </p:spTree>
    <p:extLst>
      <p:ext uri="{BB962C8B-B14F-4D97-AF65-F5344CB8AC3E}">
        <p14:creationId xmlns:p14="http://schemas.microsoft.com/office/powerpoint/2010/main" val="125139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D8779-356F-E544-8C59-BAABD0931D6F}"/>
              </a:ext>
            </a:extLst>
          </p:cNvPr>
          <p:cNvSpPr>
            <a:spLocks noGrp="1"/>
          </p:cNvSpPr>
          <p:nvPr>
            <p:ph sz="half" idx="1"/>
          </p:nvPr>
        </p:nvSpPr>
        <p:spPr>
          <a:xfrm>
            <a:off x="914400" y="827733"/>
            <a:ext cx="5012945" cy="5202536"/>
          </a:xfrm>
        </p:spPr>
        <p:txBody>
          <a:bodyPr>
            <a:normAutofit fontScale="92500" lnSpcReduction="20000"/>
          </a:bodyPr>
          <a:lstStyle/>
          <a:p>
            <a:r>
              <a:rPr lang="en-US" altLang="en-US" dirty="0"/>
              <a:t>Speaker Configuration</a:t>
            </a:r>
          </a:p>
          <a:p>
            <a:pPr lvl="1"/>
            <a:r>
              <a:rPr lang="en-US" altLang="en-US" dirty="0"/>
              <a:t>Challenges</a:t>
            </a:r>
          </a:p>
          <a:p>
            <a:pPr lvl="2"/>
            <a:r>
              <a:rPr lang="en-US" altLang="en-US" dirty="0"/>
              <a:t>Virtual sound sources move relative to speakers</a:t>
            </a:r>
          </a:p>
          <a:p>
            <a:pPr lvl="2"/>
            <a:r>
              <a:rPr lang="en-US" altLang="en-US" dirty="0"/>
              <a:t>Listener moves relative to speakers</a:t>
            </a:r>
          </a:p>
          <a:p>
            <a:pPr lvl="2"/>
            <a:r>
              <a:rPr lang="en-US" altLang="en-US" dirty="0"/>
              <a:t>All movements in 3D</a:t>
            </a:r>
          </a:p>
          <a:p>
            <a:pPr lvl="1"/>
            <a:r>
              <a:rPr lang="en-US" altLang="en-US" dirty="0"/>
              <a:t>Existing movie theater solutions designed for non-moving listener in 'sweet spot' or 'sweet area'; speakers in a plane: 2D sound</a:t>
            </a:r>
            <a:endParaRPr lang="en-US" dirty="0"/>
          </a:p>
        </p:txBody>
      </p:sp>
      <p:sp>
        <p:nvSpPr>
          <p:cNvPr id="4" name="Content Placeholder 3">
            <a:extLst>
              <a:ext uri="{FF2B5EF4-FFF2-40B4-BE49-F238E27FC236}">
                <a16:creationId xmlns:a16="http://schemas.microsoft.com/office/drawing/2014/main" id="{0F544A2B-D0F4-2A44-890E-98AF2EDA52ED}"/>
              </a:ext>
            </a:extLst>
          </p:cNvPr>
          <p:cNvSpPr>
            <a:spLocks noGrp="1"/>
          </p:cNvSpPr>
          <p:nvPr>
            <p:ph sz="half" idx="10"/>
          </p:nvPr>
        </p:nvSpPr>
        <p:spPr/>
        <p:txBody>
          <a:bodyPr/>
          <a:lstStyle/>
          <a:p>
            <a:endParaRPr lang="en-US"/>
          </a:p>
        </p:txBody>
      </p:sp>
      <p:pic>
        <p:nvPicPr>
          <p:cNvPr id="52227" name="Picture 3" descr="virtual-sound">
            <a:extLst>
              <a:ext uri="{FF2B5EF4-FFF2-40B4-BE49-F238E27FC236}">
                <a16:creationId xmlns:a16="http://schemas.microsoft.com/office/drawing/2014/main" id="{8274C11B-F21F-554B-B16C-A63C5499EC0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4656" y="1520890"/>
            <a:ext cx="5918200" cy="3816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47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a:extLst>
              <a:ext uri="{FF2B5EF4-FFF2-40B4-BE49-F238E27FC236}">
                <a16:creationId xmlns:a16="http://schemas.microsoft.com/office/drawing/2014/main" id="{C38B8E85-25BE-C749-B4D5-F3362CCDF23F}"/>
              </a:ext>
            </a:extLst>
          </p:cNvPr>
          <p:cNvSpPr>
            <a:spLocks noGrp="1" noChangeArrowheads="1"/>
          </p:cNvSpPr>
          <p:nvPr>
            <p:ph sz="half" idx="1"/>
          </p:nvPr>
        </p:nvSpPr>
        <p:spPr/>
        <p:txBody>
          <a:bodyPr/>
          <a:lstStyle/>
          <a:p>
            <a:r>
              <a:rPr lang="en-US" altLang="en-US" dirty="0"/>
              <a:t>Sound Rendering</a:t>
            </a:r>
          </a:p>
          <a:p>
            <a:pPr lvl="1"/>
            <a:r>
              <a:rPr lang="en-US" altLang="en-US" dirty="0"/>
              <a:t>To generate correct echoes must model sound behavior in the space</a:t>
            </a:r>
          </a:p>
          <a:p>
            <a:pPr lvl="2"/>
            <a:r>
              <a:rPr lang="en-US" altLang="en-US" dirty="0"/>
              <a:t>Rooms are complex</a:t>
            </a:r>
          </a:p>
          <a:p>
            <a:pPr lvl="2"/>
            <a:r>
              <a:rPr lang="en-US" altLang="en-US" dirty="0"/>
              <a:t>Filled with different materials</a:t>
            </a:r>
          </a:p>
          <a:p>
            <a:pPr lvl="2"/>
            <a:r>
              <a:rPr lang="en-US" altLang="en-US" dirty="0"/>
              <a:t>Reflective, Absorbent, Frequency filtering</a:t>
            </a:r>
          </a:p>
          <a:p>
            <a:pPr lvl="1"/>
            <a:endParaRPr lang="en-US" altLang="en-US" dirty="0"/>
          </a:p>
        </p:txBody>
      </p:sp>
      <p:sp>
        <p:nvSpPr>
          <p:cNvPr id="2" name="Content Placeholder 1">
            <a:extLst>
              <a:ext uri="{FF2B5EF4-FFF2-40B4-BE49-F238E27FC236}">
                <a16:creationId xmlns:a16="http://schemas.microsoft.com/office/drawing/2014/main" id="{69706643-6B55-C245-962F-A33FCC4BE9C1}"/>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01569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1E20939-AF33-B84C-9646-BF4E922D9AD3}"/>
              </a:ext>
            </a:extLst>
          </p:cNvPr>
          <p:cNvSpPr>
            <a:spLocks noGrp="1"/>
          </p:cNvSpPr>
          <p:nvPr>
            <p:ph sz="half" idx="1"/>
          </p:nvPr>
        </p:nvSpPr>
        <p:spPr/>
        <p:txBody>
          <a:bodyPr>
            <a:normAutofit fontScale="92500" lnSpcReduction="10000"/>
          </a:bodyPr>
          <a:lstStyle/>
          <a:p>
            <a:r>
              <a:rPr lang="en-US" dirty="0" err="1"/>
              <a:t>Auralization</a:t>
            </a:r>
            <a:r>
              <a:rPr lang="en-US" dirty="0"/>
              <a:t> or audio in 3D</a:t>
            </a:r>
          </a:p>
          <a:p>
            <a:pPr lvl="1"/>
            <a:r>
              <a:rPr lang="en-US" dirty="0"/>
              <a:t>3D audio is not:</a:t>
            </a:r>
          </a:p>
          <a:p>
            <a:pPr lvl="2"/>
            <a:r>
              <a:rPr lang="en-US" dirty="0"/>
              <a:t>Extended Stereo, where an existing stereo (two channel) soundtrack add spaciousness and make it appear to originate from outside the left/right speaker locations.</a:t>
            </a:r>
          </a:p>
          <a:p>
            <a:pPr lvl="2"/>
            <a:r>
              <a:rPr lang="en-US" dirty="0"/>
              <a:t>Surround sound, where another dimension front/back is added to the stereo.</a:t>
            </a:r>
          </a:p>
          <a:p>
            <a:pPr lvl="1"/>
            <a:r>
              <a:rPr lang="en-US" dirty="0"/>
              <a:t>3D interactive sound system</a:t>
            </a:r>
          </a:p>
          <a:p>
            <a:pPr lvl="2"/>
            <a:r>
              <a:rPr lang="en-US" dirty="0"/>
              <a:t>Sounds are projected in all three dimensions (left/right, up/down, front/back) in real-time</a:t>
            </a:r>
          </a:p>
        </p:txBody>
      </p:sp>
    </p:spTree>
    <p:extLst>
      <p:ext uri="{BB962C8B-B14F-4D97-AF65-F5344CB8AC3E}">
        <p14:creationId xmlns:p14="http://schemas.microsoft.com/office/powerpoint/2010/main" val="1884324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53D97859-6625-EF48-BB4F-2F17A2AEC032}"/>
              </a:ext>
            </a:extLst>
          </p:cNvPr>
          <p:cNvSpPr>
            <a:spLocks noGrp="1" noChangeArrowheads="1"/>
          </p:cNvSpPr>
          <p:nvPr>
            <p:ph sz="half" idx="1"/>
          </p:nvPr>
        </p:nvSpPr>
        <p:spPr/>
        <p:txBody>
          <a:bodyPr/>
          <a:lstStyle/>
          <a:p>
            <a:r>
              <a:rPr lang="en-US" altLang="en-US" dirty="0"/>
              <a:t>Sound Waves</a:t>
            </a:r>
          </a:p>
          <a:p>
            <a:pPr lvl="1"/>
            <a:r>
              <a:rPr lang="en-US" altLang="en-US" dirty="0"/>
              <a:t>Generally sound waves propagate in all directions</a:t>
            </a:r>
          </a:p>
          <a:p>
            <a:pPr lvl="1"/>
            <a:r>
              <a:rPr lang="en-US" altLang="en-US" dirty="0"/>
              <a:t>Propagation affected by interference, reflection, diffraction, refraction -- much like light</a:t>
            </a:r>
          </a:p>
          <a:p>
            <a:pPr lvl="1"/>
            <a:r>
              <a:rPr lang="en-US" altLang="en-US" dirty="0"/>
              <a:t>Can interact with other media, e.g., can be transmitted from solids into fluids</a:t>
            </a:r>
          </a:p>
          <a:p>
            <a:pPr lvl="2"/>
            <a:endParaRPr lang="en-US" altLang="en-US" dirty="0"/>
          </a:p>
        </p:txBody>
      </p:sp>
      <p:sp>
        <p:nvSpPr>
          <p:cNvPr id="4" name="Content Placeholder 3">
            <a:extLst>
              <a:ext uri="{FF2B5EF4-FFF2-40B4-BE49-F238E27FC236}">
                <a16:creationId xmlns:a16="http://schemas.microsoft.com/office/drawing/2014/main" id="{EA435763-D2BF-5B42-B164-03D557EA3765}"/>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287249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370400-9EE0-D04C-BF9A-F340BC8ABB28}"/>
              </a:ext>
            </a:extLst>
          </p:cNvPr>
          <p:cNvSpPr>
            <a:spLocks noGrp="1"/>
          </p:cNvSpPr>
          <p:nvPr>
            <p:ph sz="half" idx="1"/>
          </p:nvPr>
        </p:nvSpPr>
        <p:spPr>
          <a:xfrm>
            <a:off x="914400" y="381000"/>
            <a:ext cx="10363200" cy="6155531"/>
          </a:xfrm>
        </p:spPr>
        <p:txBody>
          <a:bodyPr>
            <a:normAutofit fontScale="77500" lnSpcReduction="20000"/>
          </a:bodyPr>
          <a:lstStyle/>
          <a:p>
            <a:r>
              <a:rPr lang="en-US" dirty="0"/>
              <a:t>Senses</a:t>
            </a:r>
          </a:p>
          <a:p>
            <a:endParaRPr lang="en-US" dirty="0"/>
          </a:p>
          <a:p>
            <a:endParaRPr lang="en-US" dirty="0"/>
          </a:p>
          <a:p>
            <a:endParaRPr lang="en-US" dirty="0"/>
          </a:p>
          <a:p>
            <a:endParaRPr lang="en-US" dirty="0"/>
          </a:p>
          <a:p>
            <a:pPr lvl="1"/>
            <a:r>
              <a:rPr lang="en-US" dirty="0"/>
              <a:t>How an organism obtains information for perception:</a:t>
            </a:r>
          </a:p>
          <a:p>
            <a:pPr lvl="2"/>
            <a:r>
              <a:rPr lang="en-US" dirty="0"/>
              <a:t>Sensation part of Somatic Division of Peripheral Nervous System</a:t>
            </a:r>
          </a:p>
          <a:p>
            <a:pPr lvl="2"/>
            <a:r>
              <a:rPr lang="en-US" dirty="0"/>
              <a:t>Integration and perception requires the Central Nervous System</a:t>
            </a:r>
          </a:p>
          <a:p>
            <a:pPr lvl="1"/>
            <a:r>
              <a:rPr lang="en-US" dirty="0"/>
              <a:t>Five major senses:</a:t>
            </a:r>
          </a:p>
          <a:p>
            <a:pPr lvl="2"/>
            <a:r>
              <a:rPr lang="en-US" strike="sngStrike" dirty="0"/>
              <a:t>Sight (</a:t>
            </a:r>
            <a:r>
              <a:rPr lang="en-US" strike="sngStrike" dirty="0" err="1"/>
              <a:t>Opthalamoception</a:t>
            </a:r>
            <a:r>
              <a:rPr lang="en-US" strike="sngStrike" dirty="0"/>
              <a:t>)</a:t>
            </a:r>
          </a:p>
          <a:p>
            <a:pPr lvl="2"/>
            <a:r>
              <a:rPr lang="en-US" dirty="0"/>
              <a:t>Hearing (</a:t>
            </a:r>
            <a:r>
              <a:rPr lang="en-US" dirty="0" err="1"/>
              <a:t>Audioception</a:t>
            </a:r>
            <a:r>
              <a:rPr lang="en-US" dirty="0"/>
              <a:t>)</a:t>
            </a:r>
          </a:p>
          <a:p>
            <a:pPr lvl="2"/>
            <a:r>
              <a:rPr lang="en-US" dirty="0"/>
              <a:t>Taste (</a:t>
            </a:r>
            <a:r>
              <a:rPr lang="en-US" dirty="0" err="1"/>
              <a:t>Gustaoception</a:t>
            </a:r>
            <a:r>
              <a:rPr lang="en-US" dirty="0"/>
              <a:t>)</a:t>
            </a:r>
          </a:p>
          <a:p>
            <a:pPr lvl="2"/>
            <a:r>
              <a:rPr lang="en-US" dirty="0"/>
              <a:t>Smell (</a:t>
            </a:r>
            <a:r>
              <a:rPr lang="en-US" dirty="0" err="1"/>
              <a:t>Olfacaoception</a:t>
            </a:r>
            <a:r>
              <a:rPr lang="en-US" dirty="0"/>
              <a:t>)</a:t>
            </a:r>
          </a:p>
          <a:p>
            <a:pPr lvl="2"/>
            <a:r>
              <a:rPr lang="en-US" dirty="0"/>
              <a:t>Touch (</a:t>
            </a:r>
            <a:r>
              <a:rPr lang="en-US" dirty="0" err="1"/>
              <a:t>Tactioception</a:t>
            </a:r>
            <a:r>
              <a:rPr lang="en-US" dirty="0"/>
              <a:t>)</a:t>
            </a:r>
          </a:p>
        </p:txBody>
      </p:sp>
      <p:sp>
        <p:nvSpPr>
          <p:cNvPr id="8" name="Content Placeholder 7">
            <a:extLst>
              <a:ext uri="{FF2B5EF4-FFF2-40B4-BE49-F238E27FC236}">
                <a16:creationId xmlns:a16="http://schemas.microsoft.com/office/drawing/2014/main" id="{68F88BA0-1657-8945-9C7A-6815E3C740CE}"/>
              </a:ext>
            </a:extLst>
          </p:cNvPr>
          <p:cNvSpPr>
            <a:spLocks noGrp="1"/>
          </p:cNvSpPr>
          <p:nvPr>
            <p:ph sz="half" idx="10"/>
          </p:nvPr>
        </p:nvSpPr>
        <p:spPr/>
        <p:txBody>
          <a:bodyPr/>
          <a:lstStyle/>
          <a:p>
            <a:endParaRPr lang="en-US"/>
          </a:p>
        </p:txBody>
      </p:sp>
      <p:sp>
        <p:nvSpPr>
          <p:cNvPr id="3" name="object 3"/>
          <p:cNvSpPr/>
          <p:nvPr/>
        </p:nvSpPr>
        <p:spPr>
          <a:xfrm>
            <a:off x="2096019" y="1064142"/>
            <a:ext cx="7913303" cy="1679058"/>
          </a:xfrm>
          <a:prstGeom prst="rect">
            <a:avLst/>
          </a:prstGeom>
          <a:blipFill>
            <a:blip r:embed="rId2" cstate="print"/>
            <a:stretch>
              <a:fillRect t="-1" b="-30692"/>
            </a:stretch>
          </a:blipFill>
        </p:spPr>
        <p:txBody>
          <a:bodyPr wrap="square" lIns="0" tIns="0" rIns="0" bIns="0" rtlCol="0"/>
          <a:lstStyle/>
          <a:p>
            <a:endParaRPr sz="1634"/>
          </a:p>
        </p:txBody>
      </p:sp>
    </p:spTree>
    <p:extLst>
      <p:ext uri="{BB962C8B-B14F-4D97-AF65-F5344CB8AC3E}">
        <p14:creationId xmlns:p14="http://schemas.microsoft.com/office/powerpoint/2010/main" val="54007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BE93A17-231B-B340-AA05-25DF3F9C5E72}"/>
              </a:ext>
            </a:extLst>
          </p:cNvPr>
          <p:cNvSpPr>
            <a:spLocks noGrp="1"/>
          </p:cNvSpPr>
          <p:nvPr>
            <p:ph sz="half" idx="1"/>
          </p:nvPr>
        </p:nvSpPr>
        <p:spPr/>
        <p:txBody>
          <a:bodyPr>
            <a:normAutofit fontScale="92500" lnSpcReduction="10000"/>
          </a:bodyPr>
          <a:lstStyle/>
          <a:p>
            <a:r>
              <a:rPr lang="en-US" dirty="0"/>
              <a:t>The Basics of VR Acoustics</a:t>
            </a:r>
          </a:p>
          <a:p>
            <a:pPr lvl="1"/>
            <a:r>
              <a:rPr lang="en-US" dirty="0"/>
              <a:t>In the virtual world we can talk of an auditory world, which reproduced the characteristics of the real, and it is composed by:</a:t>
            </a:r>
          </a:p>
          <a:p>
            <a:pPr lvl="2"/>
            <a:r>
              <a:rPr lang="en-US" b="1" dirty="0"/>
              <a:t>The auditory actor</a:t>
            </a:r>
            <a:r>
              <a:rPr lang="en-US" dirty="0"/>
              <a:t>: Entity emitting sounds through its interface.</a:t>
            </a:r>
          </a:p>
          <a:p>
            <a:pPr lvl="2"/>
            <a:r>
              <a:rPr lang="en-US" b="1" dirty="0"/>
              <a:t>The auditory space</a:t>
            </a:r>
            <a:r>
              <a:rPr lang="en-US" dirty="0"/>
              <a:t>: The environment that has to be modeled. Sound is reflected, attenuated, refracted and also diffract around objects. An auditory space object models the geometry of the enclosures in the world.</a:t>
            </a:r>
          </a:p>
          <a:p>
            <a:pPr lvl="2"/>
            <a:r>
              <a:rPr lang="en-US" b="1" dirty="0"/>
              <a:t>The listener</a:t>
            </a:r>
            <a:r>
              <a:rPr lang="en-US" dirty="0"/>
              <a:t>: They move around and orientate in the world, capable of perceiving the sounds.</a:t>
            </a:r>
          </a:p>
        </p:txBody>
      </p:sp>
      <p:sp>
        <p:nvSpPr>
          <p:cNvPr id="3" name="Content Placeholder 2">
            <a:extLst>
              <a:ext uri="{FF2B5EF4-FFF2-40B4-BE49-F238E27FC236}">
                <a16:creationId xmlns:a16="http://schemas.microsoft.com/office/drawing/2014/main" id="{6CDC0F3A-AB28-D545-9F17-CF6B9431A8FE}"/>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919182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87DCDEE-6375-8B47-B9E7-A58826AA2CEA}"/>
              </a:ext>
            </a:extLst>
          </p:cNvPr>
          <p:cNvSpPr>
            <a:spLocks noGrp="1"/>
          </p:cNvSpPr>
          <p:nvPr>
            <p:ph sz="half" idx="1"/>
          </p:nvPr>
        </p:nvSpPr>
        <p:spPr>
          <a:xfrm>
            <a:off x="914400" y="574601"/>
            <a:ext cx="6629400" cy="5708798"/>
          </a:xfrm>
        </p:spPr>
        <p:txBody>
          <a:bodyPr>
            <a:normAutofit fontScale="77500" lnSpcReduction="20000"/>
          </a:bodyPr>
          <a:lstStyle/>
          <a:p>
            <a:r>
              <a:rPr lang="en-US" dirty="0"/>
              <a:t>The Listener</a:t>
            </a:r>
          </a:p>
          <a:p>
            <a:pPr lvl="1"/>
            <a:r>
              <a:rPr lang="en-US" dirty="0"/>
              <a:t>Calculating position of sound would be “trivial” if we didn’t have our head blocking one of the ears (or both)</a:t>
            </a:r>
          </a:p>
          <a:p>
            <a:pPr lvl="1"/>
            <a:r>
              <a:rPr lang="en-US" dirty="0"/>
              <a:t>Simple model</a:t>
            </a:r>
          </a:p>
          <a:p>
            <a:pPr lvl="2"/>
            <a:r>
              <a:rPr lang="en-US" dirty="0"/>
              <a:t>Tries to model how sound is perceived using two ears ”mounted” on a solid sphere...</a:t>
            </a:r>
          </a:p>
          <a:p>
            <a:pPr lvl="2"/>
            <a:r>
              <a:rPr lang="en-US" dirty="0"/>
              <a:t>Solving the equations for wave propagation around this rigid sphere</a:t>
            </a:r>
          </a:p>
          <a:p>
            <a:pPr lvl="2"/>
            <a:r>
              <a:rPr lang="en-US" dirty="0"/>
              <a:t>Problematic as</a:t>
            </a:r>
          </a:p>
          <a:p>
            <a:pPr lvl="3"/>
            <a:r>
              <a:rPr lang="en-US" dirty="0"/>
              <a:t>First, ILDs are not linear with frequency</a:t>
            </a:r>
          </a:p>
          <a:p>
            <a:pPr lvl="3"/>
            <a:r>
              <a:rPr lang="en-US" dirty="0"/>
              <a:t>For frequencies &gt; 1500Hz, ITD becomes ambiguous</a:t>
            </a:r>
          </a:p>
          <a:p>
            <a:pPr lvl="3"/>
            <a:r>
              <a:rPr lang="en-US" dirty="0"/>
              <a:t>Cone of Confusion—Multiple positions have identical ILD, ITD</a:t>
            </a:r>
          </a:p>
        </p:txBody>
      </p:sp>
      <p:sp>
        <p:nvSpPr>
          <p:cNvPr id="3" name="Content Placeholder 2">
            <a:extLst>
              <a:ext uri="{FF2B5EF4-FFF2-40B4-BE49-F238E27FC236}">
                <a16:creationId xmlns:a16="http://schemas.microsoft.com/office/drawing/2014/main" id="{7E4CB32C-5042-E54C-AE94-0BFCF3426245}"/>
              </a:ext>
            </a:extLst>
          </p:cNvPr>
          <p:cNvSpPr>
            <a:spLocks noGrp="1"/>
          </p:cNvSpPr>
          <p:nvPr>
            <p:ph sz="half" idx="10"/>
          </p:nvPr>
        </p:nvSpPr>
        <p:spPr/>
        <p:txBody>
          <a:bodyPr/>
          <a:lstStyle/>
          <a:p>
            <a:endParaRPr lang="en-US"/>
          </a:p>
        </p:txBody>
      </p:sp>
      <p:sp>
        <p:nvSpPr>
          <p:cNvPr id="6" name="object 6"/>
          <p:cNvSpPr>
            <a:spLocks noChangeAspect="1"/>
          </p:cNvSpPr>
          <p:nvPr/>
        </p:nvSpPr>
        <p:spPr>
          <a:xfrm>
            <a:off x="7690102" y="510293"/>
            <a:ext cx="3892297" cy="2918706"/>
          </a:xfrm>
          <a:prstGeom prst="rect">
            <a:avLst/>
          </a:prstGeom>
          <a:blipFill>
            <a:blip r:embed="rId2" cstate="print"/>
            <a:stretch>
              <a:fillRect/>
            </a:stretch>
          </a:blipFill>
        </p:spPr>
        <p:txBody>
          <a:bodyPr wrap="square" lIns="0" tIns="0" rIns="0" bIns="0" rtlCol="0"/>
          <a:lstStyle/>
          <a:p>
            <a:endParaRPr/>
          </a:p>
        </p:txBody>
      </p:sp>
      <p:sp>
        <p:nvSpPr>
          <p:cNvPr id="7" name="object 7"/>
          <p:cNvSpPr>
            <a:spLocks noChangeAspect="1"/>
          </p:cNvSpPr>
          <p:nvPr/>
        </p:nvSpPr>
        <p:spPr>
          <a:xfrm>
            <a:off x="7680960" y="2936228"/>
            <a:ext cx="3901439" cy="29265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07181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560CD5B-362C-BA4C-8854-D649D161E566}"/>
              </a:ext>
            </a:extLst>
          </p:cNvPr>
          <p:cNvSpPr>
            <a:spLocks noGrp="1"/>
          </p:cNvSpPr>
          <p:nvPr>
            <p:ph sz="half" idx="1"/>
          </p:nvPr>
        </p:nvSpPr>
        <p:spPr>
          <a:xfrm>
            <a:off x="914400" y="533400"/>
            <a:ext cx="8077200" cy="6003131"/>
          </a:xfrm>
        </p:spPr>
        <p:txBody>
          <a:bodyPr>
            <a:normAutofit fontScale="85000" lnSpcReduction="20000"/>
          </a:bodyPr>
          <a:lstStyle/>
          <a:p>
            <a:r>
              <a:rPr lang="en-US" dirty="0"/>
              <a:t>Auditory Space</a:t>
            </a:r>
          </a:p>
          <a:p>
            <a:pPr lvl="1"/>
            <a:r>
              <a:rPr lang="en-US" dirty="0"/>
              <a:t>As sound waves does not only move directly from the source to the listener, it gets colored and diffracted on its way from the source to the listener.</a:t>
            </a:r>
          </a:p>
          <a:p>
            <a:pPr lvl="1"/>
            <a:r>
              <a:rPr lang="en-US" dirty="0"/>
              <a:t>Using GPU for calculating raytracing for sound paths.</a:t>
            </a:r>
          </a:p>
          <a:p>
            <a:pPr lvl="2"/>
            <a:r>
              <a:rPr lang="en-US" dirty="0"/>
              <a:t>Walls are given material properties</a:t>
            </a:r>
          </a:p>
          <a:p>
            <a:pPr lvl="2"/>
            <a:r>
              <a:rPr lang="en-US" dirty="0"/>
              <a:t>Uses purely specular model (no diffraction, refraction, diffusion)</a:t>
            </a:r>
          </a:p>
          <a:p>
            <a:pPr lvl="2"/>
            <a:r>
              <a:rPr lang="en-US" dirty="0"/>
              <a:t>Preprocesses mesh</a:t>
            </a:r>
          </a:p>
          <a:p>
            <a:pPr lvl="3"/>
            <a:r>
              <a:rPr lang="en-US" dirty="0"/>
              <a:t>Remove invalid geometry</a:t>
            </a:r>
          </a:p>
          <a:p>
            <a:pPr lvl="3"/>
            <a:r>
              <a:rPr lang="en-US" dirty="0"/>
              <a:t>Portal calculation</a:t>
            </a:r>
          </a:p>
          <a:p>
            <a:pPr lvl="3"/>
            <a:r>
              <a:rPr lang="en-US" dirty="0"/>
              <a:t>Build BSP</a:t>
            </a:r>
          </a:p>
          <a:p>
            <a:pPr lvl="2"/>
            <a:r>
              <a:rPr lang="en-US" dirty="0"/>
              <a:t>Propagation of rays through portals and reflecting them from walls</a:t>
            </a:r>
          </a:p>
          <a:p>
            <a:pPr lvl="2"/>
            <a:r>
              <a:rPr lang="en-US" dirty="0"/>
              <a:t>Using echogram to generate spatial sound</a:t>
            </a:r>
          </a:p>
        </p:txBody>
      </p:sp>
      <p:sp>
        <p:nvSpPr>
          <p:cNvPr id="3" name="Content Placeholder 2">
            <a:extLst>
              <a:ext uri="{FF2B5EF4-FFF2-40B4-BE49-F238E27FC236}">
                <a16:creationId xmlns:a16="http://schemas.microsoft.com/office/drawing/2014/main" id="{16A4FD8F-34D3-F74C-8A03-0E9F0B5D7148}"/>
              </a:ext>
            </a:extLst>
          </p:cNvPr>
          <p:cNvSpPr>
            <a:spLocks noGrp="1"/>
          </p:cNvSpPr>
          <p:nvPr>
            <p:ph sz="half" idx="10"/>
          </p:nvPr>
        </p:nvSpPr>
        <p:spPr/>
        <p:txBody>
          <a:bodyPr/>
          <a:lstStyle/>
          <a:p>
            <a:endParaRPr lang="en-US"/>
          </a:p>
        </p:txBody>
      </p:sp>
      <p:sp>
        <p:nvSpPr>
          <p:cNvPr id="5" name="object 6">
            <a:extLst>
              <a:ext uri="{FF2B5EF4-FFF2-40B4-BE49-F238E27FC236}">
                <a16:creationId xmlns:a16="http://schemas.microsoft.com/office/drawing/2014/main" id="{28889712-3D04-8649-9EC9-AB67FFE56F85}"/>
              </a:ext>
            </a:extLst>
          </p:cNvPr>
          <p:cNvSpPr>
            <a:spLocks noChangeAspect="1"/>
          </p:cNvSpPr>
          <p:nvPr/>
        </p:nvSpPr>
        <p:spPr>
          <a:xfrm>
            <a:off x="9144000" y="533400"/>
            <a:ext cx="2773023" cy="5201645"/>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912591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8308A3E-A22C-734D-B237-F8EC293D4CE7}"/>
              </a:ext>
            </a:extLst>
          </p:cNvPr>
          <p:cNvSpPr>
            <a:spLocks noGrp="1"/>
          </p:cNvSpPr>
          <p:nvPr>
            <p:ph sz="half" idx="1"/>
          </p:nvPr>
        </p:nvSpPr>
        <p:spPr/>
        <p:txBody>
          <a:bodyPr>
            <a:normAutofit lnSpcReduction="10000"/>
          </a:bodyPr>
          <a:lstStyle/>
          <a:p>
            <a:r>
              <a:rPr lang="en-US" dirty="0"/>
              <a:t>Auditory Actor</a:t>
            </a:r>
          </a:p>
          <a:p>
            <a:pPr lvl="1"/>
            <a:r>
              <a:rPr lang="en-US" dirty="0"/>
              <a:t>Sound can be sampled or synthetic:</a:t>
            </a:r>
          </a:p>
          <a:p>
            <a:pPr lvl="2"/>
            <a:r>
              <a:rPr lang="en-US" dirty="0"/>
              <a:t>Sampled sounds are digital recordings of a sound that are temporally mapped and played back on demand.</a:t>
            </a:r>
          </a:p>
          <a:p>
            <a:pPr lvl="2"/>
            <a:r>
              <a:rPr lang="en-US" dirty="0"/>
              <a:t>Synthetic sounds are created from arbitrary parameters. Approaches used for generating sounds: Fourier synthesis, signal multiplication, filtering, frequency modulation, timbre trees (in which parameters of motion will determine the parameters of generation)...</a:t>
            </a:r>
          </a:p>
          <a:p>
            <a:pPr lvl="3"/>
            <a:r>
              <a:rPr lang="en-US" dirty="0"/>
              <a:t>Generating sounds is a difficult task.</a:t>
            </a:r>
          </a:p>
        </p:txBody>
      </p:sp>
      <p:sp>
        <p:nvSpPr>
          <p:cNvPr id="3" name="Content Placeholder 2">
            <a:extLst>
              <a:ext uri="{FF2B5EF4-FFF2-40B4-BE49-F238E27FC236}">
                <a16:creationId xmlns:a16="http://schemas.microsoft.com/office/drawing/2014/main" id="{3F19BC36-99E0-E943-838B-C564FEC9F5F9}"/>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407988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7180CF4-779C-2447-8E24-C40C2045224C}"/>
              </a:ext>
            </a:extLst>
          </p:cNvPr>
          <p:cNvSpPr>
            <a:spLocks noGrp="1"/>
          </p:cNvSpPr>
          <p:nvPr>
            <p:ph sz="half" idx="10"/>
          </p:nvPr>
        </p:nvSpPr>
        <p:spPr/>
        <p:txBody>
          <a:bodyPr/>
          <a:lstStyle/>
          <a:p>
            <a:r>
              <a:rPr lang="en-US" dirty="0">
                <a:hlinkClick r:id="rId3"/>
              </a:rPr>
              <a:t>https://youtu.be/eJrb9HSzdXc</a:t>
            </a:r>
            <a:r>
              <a:rPr lang="en-US" dirty="0"/>
              <a:t> </a:t>
            </a:r>
          </a:p>
        </p:txBody>
      </p:sp>
      <p:pic>
        <p:nvPicPr>
          <p:cNvPr id="10" name="Online Media 9" descr="Sound synthesis for impact sounds in video games (I3D 2011)">
            <a:hlinkClick r:id="" action="ppaction://media"/>
            <a:extLst>
              <a:ext uri="{FF2B5EF4-FFF2-40B4-BE49-F238E27FC236}">
                <a16:creationId xmlns:a16="http://schemas.microsoft.com/office/drawing/2014/main" id="{D6EE56F7-A737-BE4D-A9C7-0A2E47036426}"/>
              </a:ext>
            </a:extLst>
          </p:cNvPr>
          <p:cNvPicPr>
            <a:picLocks noRot="1" noChangeAspect="1"/>
          </p:cNvPicPr>
          <p:nvPr>
            <a:videoFile r:link="rId1"/>
          </p:nvPr>
        </p:nvPicPr>
        <p:blipFill>
          <a:blip r:embed="rId4"/>
          <a:stretch>
            <a:fillRect/>
          </a:stretch>
        </p:blipFill>
        <p:spPr>
          <a:xfrm>
            <a:off x="1828800" y="140379"/>
            <a:ext cx="8534400" cy="6396152"/>
          </a:xfrm>
          <a:prstGeom prst="rect">
            <a:avLst/>
          </a:prstGeom>
        </p:spPr>
      </p:pic>
    </p:spTree>
    <p:extLst>
      <p:ext uri="{BB962C8B-B14F-4D97-AF65-F5344CB8AC3E}">
        <p14:creationId xmlns:p14="http://schemas.microsoft.com/office/powerpoint/2010/main" val="210146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85E9D66-3783-8845-9258-130CA7DE47BF}"/>
              </a:ext>
            </a:extLst>
          </p:cNvPr>
          <p:cNvSpPr>
            <a:spLocks noGrp="1"/>
          </p:cNvSpPr>
          <p:nvPr>
            <p:ph sz="half" idx="1"/>
          </p:nvPr>
        </p:nvSpPr>
        <p:spPr/>
        <p:txBody>
          <a:bodyPr/>
          <a:lstStyle/>
          <a:p>
            <a:r>
              <a:rPr lang="en-US" sz="4000" spc="-5" dirty="0"/>
              <a:t>Real-time synthesis of</a:t>
            </a:r>
            <a:r>
              <a:rPr lang="en-US" sz="4000" spc="60" dirty="0"/>
              <a:t> </a:t>
            </a:r>
            <a:r>
              <a:rPr lang="en-US" sz="4000" spc="-5" dirty="0"/>
              <a:t>sound-effects</a:t>
            </a:r>
            <a:endParaRPr lang="en-US" dirty="0"/>
          </a:p>
        </p:txBody>
      </p:sp>
      <p:sp>
        <p:nvSpPr>
          <p:cNvPr id="11" name="Content Placeholder 10">
            <a:extLst>
              <a:ext uri="{FF2B5EF4-FFF2-40B4-BE49-F238E27FC236}">
                <a16:creationId xmlns:a16="http://schemas.microsoft.com/office/drawing/2014/main" id="{49763095-FA5C-3748-8BFD-8E44C757E057}"/>
              </a:ext>
            </a:extLst>
          </p:cNvPr>
          <p:cNvSpPr>
            <a:spLocks noGrp="1"/>
          </p:cNvSpPr>
          <p:nvPr>
            <p:ph sz="half" idx="10"/>
          </p:nvPr>
        </p:nvSpPr>
        <p:spPr/>
        <p:txBody>
          <a:bodyPr/>
          <a:lstStyle/>
          <a:p>
            <a:r>
              <a:rPr lang="en-US" dirty="0">
                <a:hlinkClick r:id="rId3"/>
              </a:rPr>
              <a:t>https://youtu.be/jCxXtp_nyno</a:t>
            </a:r>
            <a:r>
              <a:rPr lang="en-US" dirty="0"/>
              <a:t> </a:t>
            </a:r>
          </a:p>
        </p:txBody>
      </p:sp>
      <p:pic>
        <p:nvPicPr>
          <p:cNvPr id="12" name="Online Media 11" descr="FoleyAutomatic: Physically-based Sound Effects for Interactive Simulation and Animation">
            <a:hlinkClick r:id="" action="ppaction://media"/>
            <a:extLst>
              <a:ext uri="{FF2B5EF4-FFF2-40B4-BE49-F238E27FC236}">
                <a16:creationId xmlns:a16="http://schemas.microsoft.com/office/drawing/2014/main" id="{3FDD02D7-18A3-9746-AFEC-6C6216A1B73F}"/>
              </a:ext>
            </a:extLst>
          </p:cNvPr>
          <p:cNvPicPr>
            <a:picLocks noRot="1" noChangeAspect="1"/>
          </p:cNvPicPr>
          <p:nvPr>
            <a:videoFile r:link="rId1"/>
          </p:nvPr>
        </p:nvPicPr>
        <p:blipFill>
          <a:blip r:embed="rId4"/>
          <a:stretch>
            <a:fillRect/>
          </a:stretch>
        </p:blipFill>
        <p:spPr>
          <a:xfrm>
            <a:off x="2438400" y="1041408"/>
            <a:ext cx="7315200" cy="5482416"/>
          </a:xfrm>
          <a:prstGeom prst="rect">
            <a:avLst/>
          </a:prstGeom>
        </p:spPr>
      </p:pic>
    </p:spTree>
    <p:extLst>
      <p:ext uri="{BB962C8B-B14F-4D97-AF65-F5344CB8AC3E}">
        <p14:creationId xmlns:p14="http://schemas.microsoft.com/office/powerpoint/2010/main" val="119765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685C7B4-DAB6-3243-8B54-EB8C5CFFAC63}"/>
              </a:ext>
            </a:extLst>
          </p:cNvPr>
          <p:cNvSpPr>
            <a:spLocks noGrp="1"/>
          </p:cNvSpPr>
          <p:nvPr>
            <p:ph sz="half" idx="1"/>
          </p:nvPr>
        </p:nvSpPr>
        <p:spPr/>
        <p:txBody>
          <a:bodyPr>
            <a:normAutofit fontScale="77500" lnSpcReduction="20000"/>
          </a:bodyPr>
          <a:lstStyle/>
          <a:p>
            <a:r>
              <a:rPr lang="en-US" dirty="0"/>
              <a:t>Synthesizing Sound from Rigid-Body simulations</a:t>
            </a:r>
          </a:p>
        </p:txBody>
      </p:sp>
      <p:sp>
        <p:nvSpPr>
          <p:cNvPr id="13" name="Content Placeholder 12">
            <a:extLst>
              <a:ext uri="{FF2B5EF4-FFF2-40B4-BE49-F238E27FC236}">
                <a16:creationId xmlns:a16="http://schemas.microsoft.com/office/drawing/2014/main" id="{5E7D9B10-3ACF-0F47-88FB-27E96F3C2C48}"/>
              </a:ext>
            </a:extLst>
          </p:cNvPr>
          <p:cNvSpPr>
            <a:spLocks noGrp="1"/>
          </p:cNvSpPr>
          <p:nvPr>
            <p:ph sz="half" idx="10"/>
          </p:nvPr>
        </p:nvSpPr>
        <p:spPr/>
        <p:txBody>
          <a:bodyPr/>
          <a:lstStyle/>
          <a:p>
            <a:r>
              <a:rPr lang="en-US" dirty="0">
                <a:hlinkClick r:id="rId3"/>
              </a:rPr>
              <a:t>https://youtu.be/-vo84AxF4R4</a:t>
            </a:r>
            <a:r>
              <a:rPr lang="en-US" dirty="0"/>
              <a:t> </a:t>
            </a:r>
          </a:p>
        </p:txBody>
      </p:sp>
      <p:pic>
        <p:nvPicPr>
          <p:cNvPr id="14" name="Online Media 13" descr="Synthesizing sounds from rigid-body simulations">
            <a:hlinkClick r:id="" action="ppaction://media"/>
            <a:extLst>
              <a:ext uri="{FF2B5EF4-FFF2-40B4-BE49-F238E27FC236}">
                <a16:creationId xmlns:a16="http://schemas.microsoft.com/office/drawing/2014/main" id="{408574CB-E323-FD4D-91A7-78C99AC925BB}"/>
              </a:ext>
            </a:extLst>
          </p:cNvPr>
          <p:cNvPicPr>
            <a:picLocks noRot="1" noChangeAspect="1"/>
          </p:cNvPicPr>
          <p:nvPr>
            <a:videoFile r:link="rId1"/>
          </p:nvPr>
        </p:nvPicPr>
        <p:blipFill>
          <a:blip r:embed="rId4"/>
          <a:stretch>
            <a:fillRect/>
          </a:stretch>
        </p:blipFill>
        <p:spPr>
          <a:xfrm>
            <a:off x="2362200" y="939898"/>
            <a:ext cx="7467600" cy="5596633"/>
          </a:xfrm>
          <a:prstGeom prst="rect">
            <a:avLst/>
          </a:prstGeom>
        </p:spPr>
      </p:pic>
    </p:spTree>
    <p:extLst>
      <p:ext uri="{BB962C8B-B14F-4D97-AF65-F5344CB8AC3E}">
        <p14:creationId xmlns:p14="http://schemas.microsoft.com/office/powerpoint/2010/main" val="41951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1EFB281-8B1E-6C46-997E-C70B6010D6AD}"/>
              </a:ext>
            </a:extLst>
          </p:cNvPr>
          <p:cNvSpPr>
            <a:spLocks noGrp="1"/>
          </p:cNvSpPr>
          <p:nvPr>
            <p:ph sz="half" idx="1"/>
          </p:nvPr>
        </p:nvSpPr>
        <p:spPr>
          <a:xfrm>
            <a:off x="1595575" y="267892"/>
            <a:ext cx="9000850" cy="951308"/>
          </a:xfrm>
        </p:spPr>
        <p:txBody>
          <a:bodyPr>
            <a:normAutofit fontScale="92500" lnSpcReduction="20000"/>
          </a:bodyPr>
          <a:lstStyle/>
          <a:p>
            <a:r>
              <a:rPr lang="en-US" dirty="0"/>
              <a:t>Sounding Liquids: Automatic Sound Synthesis from Fluid Simulation</a:t>
            </a:r>
          </a:p>
        </p:txBody>
      </p:sp>
      <p:sp>
        <p:nvSpPr>
          <p:cNvPr id="10" name="Content Placeholder 9">
            <a:extLst>
              <a:ext uri="{FF2B5EF4-FFF2-40B4-BE49-F238E27FC236}">
                <a16:creationId xmlns:a16="http://schemas.microsoft.com/office/drawing/2014/main" id="{FC1EBA89-80EF-F948-AF73-CCF283A2EBD4}"/>
              </a:ext>
            </a:extLst>
          </p:cNvPr>
          <p:cNvSpPr>
            <a:spLocks noGrp="1"/>
          </p:cNvSpPr>
          <p:nvPr>
            <p:ph sz="half" idx="10"/>
          </p:nvPr>
        </p:nvSpPr>
        <p:spPr/>
        <p:txBody>
          <a:bodyPr/>
          <a:lstStyle/>
          <a:p>
            <a:r>
              <a:rPr lang="en-US" dirty="0">
                <a:hlinkClick r:id="rId3"/>
              </a:rPr>
              <a:t>https://youtu.be/MHBViinfmKo</a:t>
            </a:r>
            <a:r>
              <a:rPr lang="en-US" dirty="0"/>
              <a:t> </a:t>
            </a:r>
          </a:p>
        </p:txBody>
      </p:sp>
      <p:pic>
        <p:nvPicPr>
          <p:cNvPr id="11" name="Online Media 10" descr="Sounding Liquids: Automatic Sound Synthesis from Fluid Simulation">
            <a:hlinkClick r:id="" action="ppaction://media"/>
            <a:extLst>
              <a:ext uri="{FF2B5EF4-FFF2-40B4-BE49-F238E27FC236}">
                <a16:creationId xmlns:a16="http://schemas.microsoft.com/office/drawing/2014/main" id="{2ED85D18-025B-7D4B-9D4F-F31DE41AC68B}"/>
              </a:ext>
            </a:extLst>
          </p:cNvPr>
          <p:cNvPicPr>
            <a:picLocks noRot="1" noChangeAspect="1"/>
          </p:cNvPicPr>
          <p:nvPr>
            <a:videoFile r:link="rId1"/>
          </p:nvPr>
        </p:nvPicPr>
        <p:blipFill>
          <a:blip r:embed="rId4"/>
          <a:stretch>
            <a:fillRect/>
          </a:stretch>
        </p:blipFill>
        <p:spPr>
          <a:xfrm>
            <a:off x="2516001" y="1167384"/>
            <a:ext cx="7159998" cy="5366099"/>
          </a:xfrm>
          <a:prstGeom prst="rect">
            <a:avLst/>
          </a:prstGeom>
        </p:spPr>
      </p:pic>
    </p:spTree>
    <p:extLst>
      <p:ext uri="{BB962C8B-B14F-4D97-AF65-F5344CB8AC3E}">
        <p14:creationId xmlns:p14="http://schemas.microsoft.com/office/powerpoint/2010/main" val="264991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D52CD84-571C-5742-A8F6-7C0CB6D3EF29}"/>
              </a:ext>
            </a:extLst>
          </p:cNvPr>
          <p:cNvSpPr>
            <a:spLocks noGrp="1"/>
          </p:cNvSpPr>
          <p:nvPr>
            <p:ph sz="half" idx="1"/>
          </p:nvPr>
        </p:nvSpPr>
        <p:spPr/>
        <p:txBody>
          <a:bodyPr>
            <a:normAutofit fontScale="70000" lnSpcReduction="20000"/>
          </a:bodyPr>
          <a:lstStyle/>
          <a:p>
            <a:r>
              <a:rPr lang="en-US" dirty="0"/>
              <a:t>Audio-Visual Synergy</a:t>
            </a:r>
          </a:p>
          <a:p>
            <a:pPr lvl="1"/>
            <a:r>
              <a:rPr lang="en-US" dirty="0"/>
              <a:t>Together, synchronized 3D audio and 3D visual cues provide a very strong immersion experience.</a:t>
            </a:r>
          </a:p>
          <a:p>
            <a:pPr lvl="1"/>
            <a:r>
              <a:rPr lang="en-US" dirty="0"/>
              <a:t>3D audio removes a lot of requirements on the visual part</a:t>
            </a:r>
          </a:p>
          <a:p>
            <a:pPr lvl="2"/>
            <a:r>
              <a:rPr lang="en-US" dirty="0"/>
              <a:t>The graphics don’t have to be as nice!</a:t>
            </a:r>
          </a:p>
          <a:p>
            <a:pPr lvl="1"/>
            <a:r>
              <a:rPr lang="en-US" dirty="0"/>
              <a:t>It is needed a single framework that integrates arbitrary sounds and motions for virtual environments. This is done when audio parameters are taken from motion parameters, and motion and audio are synchronized.</a:t>
            </a:r>
          </a:p>
          <a:p>
            <a:pPr lvl="1"/>
            <a:r>
              <a:rPr lang="en-US" dirty="0"/>
              <a:t>Head Movement and Audio</a:t>
            </a:r>
          </a:p>
          <a:p>
            <a:pPr lvl="2"/>
            <a:r>
              <a:rPr lang="en-US" dirty="0"/>
              <a:t>Audio cues change dramatically when a listener tilts or rotates his head. The ears alert the brain about an event outside of the area that the eyes are currently focused on, and we automatically turn to redirect our attention.</a:t>
            </a:r>
          </a:p>
          <a:p>
            <a:pPr lvl="2"/>
            <a:r>
              <a:rPr lang="en-US" dirty="0"/>
              <a:t>Interactive audio is much better than prerecorded audio because it allows the listeners head motion be properly simulated.</a:t>
            </a:r>
          </a:p>
        </p:txBody>
      </p:sp>
      <p:sp>
        <p:nvSpPr>
          <p:cNvPr id="5" name="Content Placeholder 4">
            <a:extLst>
              <a:ext uri="{FF2B5EF4-FFF2-40B4-BE49-F238E27FC236}">
                <a16:creationId xmlns:a16="http://schemas.microsoft.com/office/drawing/2014/main" id="{A21A202C-C865-1B45-920F-684E933574BD}"/>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153027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0B8A242-C600-4A40-87D0-7282B7275420}"/>
              </a:ext>
            </a:extLst>
          </p:cNvPr>
          <p:cNvSpPr>
            <a:spLocks noGrp="1"/>
          </p:cNvSpPr>
          <p:nvPr>
            <p:ph sz="half" idx="1"/>
          </p:nvPr>
        </p:nvSpPr>
        <p:spPr/>
        <p:txBody>
          <a:bodyPr/>
          <a:lstStyle/>
          <a:p>
            <a:r>
              <a:rPr lang="en-US" sz="4000" i="1" spc="-422" dirty="0">
                <a:solidFill>
                  <a:srgbClr val="292934"/>
                </a:solidFill>
              </a:rPr>
              <a:t>T</a:t>
            </a:r>
            <a:r>
              <a:rPr lang="en-US" sz="4000" i="1" spc="-5" dirty="0">
                <a:solidFill>
                  <a:srgbClr val="292934"/>
                </a:solidFill>
              </a:rPr>
              <a:t>ou</a:t>
            </a:r>
            <a:r>
              <a:rPr lang="en-US" sz="4000" i="1" spc="-9" dirty="0">
                <a:solidFill>
                  <a:srgbClr val="292934"/>
                </a:solidFill>
              </a:rPr>
              <a:t>c</a:t>
            </a:r>
            <a:r>
              <a:rPr lang="en-US" sz="4000" i="1" dirty="0">
                <a:solidFill>
                  <a:srgbClr val="292934"/>
                </a:solidFill>
              </a:rPr>
              <a:t>h</a:t>
            </a:r>
            <a:endParaRPr lang="en-US" dirty="0"/>
          </a:p>
        </p:txBody>
      </p:sp>
      <p:sp>
        <p:nvSpPr>
          <p:cNvPr id="5" name="Content Placeholder 4">
            <a:extLst>
              <a:ext uri="{FF2B5EF4-FFF2-40B4-BE49-F238E27FC236}">
                <a16:creationId xmlns:a16="http://schemas.microsoft.com/office/drawing/2014/main" id="{5AFE356E-B966-8C4A-A0A0-92485A94BDAB}"/>
              </a:ext>
            </a:extLst>
          </p:cNvPr>
          <p:cNvSpPr>
            <a:spLocks noGrp="1"/>
          </p:cNvSpPr>
          <p:nvPr>
            <p:ph sz="half" idx="10"/>
          </p:nvPr>
        </p:nvSpPr>
        <p:spPr/>
        <p:txBody>
          <a:bodyPr/>
          <a:lstStyle/>
          <a:p>
            <a:endParaRPr lang="en-US"/>
          </a:p>
        </p:txBody>
      </p:sp>
      <p:pic>
        <p:nvPicPr>
          <p:cNvPr id="6" name="Picture 5">
            <a:extLst>
              <a:ext uri="{FF2B5EF4-FFF2-40B4-BE49-F238E27FC236}">
                <a16:creationId xmlns:a16="http://schemas.microsoft.com/office/drawing/2014/main" id="{27F81FA0-7B1A-2E42-BA98-F5BA0896F17B}"/>
              </a:ext>
            </a:extLst>
          </p:cNvPr>
          <p:cNvPicPr>
            <a:picLocks noChangeAspect="1"/>
          </p:cNvPicPr>
          <p:nvPr/>
        </p:nvPicPr>
        <p:blipFill rotWithShape="1">
          <a:blip r:embed="rId2"/>
          <a:srcRect b="5491"/>
          <a:stretch/>
        </p:blipFill>
        <p:spPr>
          <a:xfrm>
            <a:off x="3733800" y="1295400"/>
            <a:ext cx="4724400" cy="4808465"/>
          </a:xfrm>
          <a:prstGeom prst="rect">
            <a:avLst/>
          </a:prstGeom>
        </p:spPr>
      </p:pic>
    </p:spTree>
    <p:extLst>
      <p:ext uri="{BB962C8B-B14F-4D97-AF65-F5344CB8AC3E}">
        <p14:creationId xmlns:p14="http://schemas.microsoft.com/office/powerpoint/2010/main" val="1971618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a:extLst>
              <a:ext uri="{FF2B5EF4-FFF2-40B4-BE49-F238E27FC236}">
                <a16:creationId xmlns:a16="http://schemas.microsoft.com/office/drawing/2014/main" id="{9756C9E3-9738-D346-88C4-7C88F5E82AAC}"/>
              </a:ext>
            </a:extLst>
          </p:cNvPr>
          <p:cNvSpPr>
            <a:spLocks noGrp="1" noChangeArrowheads="1"/>
          </p:cNvSpPr>
          <p:nvPr>
            <p:ph sz="half" idx="1"/>
          </p:nvPr>
        </p:nvSpPr>
        <p:spPr/>
        <p:txBody>
          <a:bodyPr/>
          <a:lstStyle/>
          <a:p>
            <a:r>
              <a:rPr lang="en-US" altLang="en-US" dirty="0"/>
              <a:t>Senses</a:t>
            </a:r>
          </a:p>
          <a:p>
            <a:pPr lvl="1"/>
            <a:r>
              <a:rPr lang="en-US" altLang="en-US" dirty="0"/>
              <a:t>People have tried to address pretty much all the sensory modalities</a:t>
            </a:r>
          </a:p>
          <a:p>
            <a:pPr lvl="2"/>
            <a:r>
              <a:rPr lang="en-US" altLang="en-US" dirty="0"/>
              <a:t>Are they solvable for the general case?</a:t>
            </a:r>
          </a:p>
          <a:p>
            <a:pPr lvl="2"/>
            <a:r>
              <a:rPr lang="en-US" altLang="en-US" dirty="0"/>
              <a:t>Are they important?</a:t>
            </a:r>
          </a:p>
          <a:p>
            <a:pPr lvl="2"/>
            <a:r>
              <a:rPr lang="en-US" altLang="en-US" dirty="0"/>
              <a:t>What is the future of VR?</a:t>
            </a:r>
          </a:p>
        </p:txBody>
      </p:sp>
      <p:sp>
        <p:nvSpPr>
          <p:cNvPr id="2" name="Content Placeholder 1">
            <a:extLst>
              <a:ext uri="{FF2B5EF4-FFF2-40B4-BE49-F238E27FC236}">
                <a16:creationId xmlns:a16="http://schemas.microsoft.com/office/drawing/2014/main" id="{96E12D6D-6FDD-5441-8240-5D5D792E25B7}"/>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02159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3F713427-7B06-0B4B-A94C-F249377A84AB}"/>
              </a:ext>
            </a:extLst>
          </p:cNvPr>
          <p:cNvSpPr>
            <a:spLocks noGrp="1"/>
          </p:cNvSpPr>
          <p:nvPr>
            <p:ph sz="half" idx="1"/>
          </p:nvPr>
        </p:nvSpPr>
        <p:spPr/>
        <p:txBody>
          <a:bodyPr/>
          <a:lstStyle/>
          <a:p>
            <a:r>
              <a:rPr lang="en-US" dirty="0"/>
              <a:t>Touch</a:t>
            </a:r>
          </a:p>
          <a:p>
            <a:pPr lvl="1"/>
            <a:r>
              <a:rPr lang="en-US" dirty="0"/>
              <a:t>Actually a range of skin senses</a:t>
            </a:r>
          </a:p>
          <a:p>
            <a:pPr lvl="2"/>
            <a:r>
              <a:rPr lang="en-US" dirty="0"/>
              <a:t>touch / pressure</a:t>
            </a:r>
          </a:p>
          <a:p>
            <a:pPr lvl="2"/>
            <a:r>
              <a:rPr lang="en-US" dirty="0"/>
              <a:t>hot / cold</a:t>
            </a:r>
          </a:p>
          <a:p>
            <a:pPr lvl="2"/>
            <a:r>
              <a:rPr lang="en-US" dirty="0"/>
              <a:t>pain</a:t>
            </a:r>
          </a:p>
          <a:p>
            <a:pPr lvl="1"/>
            <a:r>
              <a:rPr lang="en-US" dirty="0"/>
              <a:t>Useful for object identification &amp; understanding</a:t>
            </a:r>
          </a:p>
          <a:p>
            <a:endParaRPr lang="en-US" dirty="0"/>
          </a:p>
        </p:txBody>
      </p:sp>
      <p:sp>
        <p:nvSpPr>
          <p:cNvPr id="3" name="Content Placeholder 2">
            <a:extLst>
              <a:ext uri="{FF2B5EF4-FFF2-40B4-BE49-F238E27FC236}">
                <a16:creationId xmlns:a16="http://schemas.microsoft.com/office/drawing/2014/main" id="{0D31ECEB-E5B5-3440-87A3-CC7304CE7C72}"/>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657824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15F878-3FBA-B24C-8D59-0663FAA52CFC}"/>
              </a:ext>
            </a:extLst>
          </p:cNvPr>
          <p:cNvSpPr>
            <a:spLocks noGrp="1"/>
          </p:cNvSpPr>
          <p:nvPr>
            <p:ph sz="half" idx="1"/>
          </p:nvPr>
        </p:nvSpPr>
        <p:spPr/>
        <p:txBody>
          <a:bodyPr/>
          <a:lstStyle/>
          <a:p>
            <a:r>
              <a:rPr lang="en-US" dirty="0"/>
              <a:t>How touch works</a:t>
            </a:r>
          </a:p>
        </p:txBody>
      </p:sp>
      <p:sp>
        <p:nvSpPr>
          <p:cNvPr id="8" name="Content Placeholder 7">
            <a:extLst>
              <a:ext uri="{FF2B5EF4-FFF2-40B4-BE49-F238E27FC236}">
                <a16:creationId xmlns:a16="http://schemas.microsoft.com/office/drawing/2014/main" id="{87E963C2-5887-8D4D-A6F1-1C83971CF7E7}"/>
              </a:ext>
            </a:extLst>
          </p:cNvPr>
          <p:cNvSpPr>
            <a:spLocks noGrp="1"/>
          </p:cNvSpPr>
          <p:nvPr>
            <p:ph sz="half" idx="10"/>
          </p:nvPr>
        </p:nvSpPr>
        <p:spPr/>
        <p:txBody>
          <a:bodyPr/>
          <a:lstStyle/>
          <a:p>
            <a:r>
              <a:rPr lang="en-US" dirty="0">
                <a:hlinkClick r:id="rId3"/>
              </a:rPr>
              <a:t>https://youtu.be/auzDA_-YXRw</a:t>
            </a:r>
            <a:r>
              <a:rPr lang="en-US" dirty="0"/>
              <a:t> </a:t>
            </a:r>
          </a:p>
        </p:txBody>
      </p:sp>
      <p:pic>
        <p:nvPicPr>
          <p:cNvPr id="9" name="Online Media 8" descr="Sense of touch">
            <a:hlinkClick r:id="" action="ppaction://media"/>
            <a:extLst>
              <a:ext uri="{FF2B5EF4-FFF2-40B4-BE49-F238E27FC236}">
                <a16:creationId xmlns:a16="http://schemas.microsoft.com/office/drawing/2014/main" id="{CB8EDD41-2CF6-5745-85D1-CB989B046769}"/>
              </a:ext>
            </a:extLst>
          </p:cNvPr>
          <p:cNvPicPr>
            <a:picLocks noRot="1" noChangeAspect="1"/>
          </p:cNvPicPr>
          <p:nvPr>
            <a:videoFile r:link="rId1"/>
          </p:nvPr>
        </p:nvPicPr>
        <p:blipFill>
          <a:blip r:embed="rId4"/>
          <a:stretch>
            <a:fillRect/>
          </a:stretch>
        </p:blipFill>
        <p:spPr>
          <a:xfrm>
            <a:off x="1286933" y="1086917"/>
            <a:ext cx="9618133" cy="5410200"/>
          </a:xfrm>
          <a:prstGeom prst="rect">
            <a:avLst/>
          </a:prstGeom>
        </p:spPr>
      </p:pic>
    </p:spTree>
    <p:extLst>
      <p:ext uri="{BB962C8B-B14F-4D97-AF65-F5344CB8AC3E}">
        <p14:creationId xmlns:p14="http://schemas.microsoft.com/office/powerpoint/2010/main" val="170966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D1AAFDE-3570-0C4C-A686-CA0318163088}"/>
              </a:ext>
            </a:extLst>
          </p:cNvPr>
          <p:cNvSpPr>
            <a:spLocks noGrp="1"/>
          </p:cNvSpPr>
          <p:nvPr>
            <p:ph sz="half" idx="1"/>
          </p:nvPr>
        </p:nvSpPr>
        <p:spPr>
          <a:xfrm>
            <a:off x="914400" y="827733"/>
            <a:ext cx="5615655" cy="2220267"/>
          </a:xfrm>
        </p:spPr>
        <p:txBody>
          <a:bodyPr/>
          <a:lstStyle/>
          <a:p>
            <a:r>
              <a:rPr lang="en-US" dirty="0"/>
              <a:t>Spatial Resolution</a:t>
            </a:r>
          </a:p>
          <a:p>
            <a:pPr lvl="1"/>
            <a:r>
              <a:rPr lang="en-US" dirty="0"/>
              <a:t>Sensitivity varies greatly</a:t>
            </a:r>
          </a:p>
          <a:p>
            <a:pPr lvl="2"/>
            <a:r>
              <a:rPr lang="en-US" dirty="0"/>
              <a:t>Two-point discrimination</a:t>
            </a:r>
          </a:p>
          <a:p>
            <a:pPr lvl="1"/>
            <a:endParaRPr lang="en-US" dirty="0"/>
          </a:p>
        </p:txBody>
      </p:sp>
      <p:sp>
        <p:nvSpPr>
          <p:cNvPr id="8" name="Content Placeholder 7">
            <a:extLst>
              <a:ext uri="{FF2B5EF4-FFF2-40B4-BE49-F238E27FC236}">
                <a16:creationId xmlns:a16="http://schemas.microsoft.com/office/drawing/2014/main" id="{D8CC32E3-79C3-6749-9B28-B9BD27EF890C}"/>
              </a:ext>
            </a:extLst>
          </p:cNvPr>
          <p:cNvSpPr>
            <a:spLocks noGrp="1"/>
          </p:cNvSpPr>
          <p:nvPr>
            <p:ph sz="half" idx="10"/>
          </p:nvPr>
        </p:nvSpPr>
        <p:spPr/>
        <p:txBody>
          <a:bodyPr/>
          <a:lstStyle/>
          <a:p>
            <a:r>
              <a:rPr lang="en-US" dirty="0">
                <a:hlinkClick r:id="rId2"/>
              </a:rPr>
              <a:t>http://faculty.washington.edu/chudler/chsense.html</a:t>
            </a:r>
            <a:endParaRPr lang="en-US" dirty="0"/>
          </a:p>
          <a:p>
            <a:endParaRPr lang="en-US" dirty="0"/>
          </a:p>
        </p:txBody>
      </p:sp>
      <p:sp>
        <p:nvSpPr>
          <p:cNvPr id="4" name="object 4"/>
          <p:cNvSpPr/>
          <p:nvPr/>
        </p:nvSpPr>
        <p:spPr>
          <a:xfrm>
            <a:off x="2747692" y="2969403"/>
            <a:ext cx="1955168" cy="2990878"/>
          </a:xfrm>
          <a:prstGeom prst="rect">
            <a:avLst/>
          </a:prstGeom>
          <a:blipFill>
            <a:blip r:embed="rId3" cstate="print"/>
            <a:stretch>
              <a:fillRect/>
            </a:stretch>
          </a:blipFill>
        </p:spPr>
        <p:txBody>
          <a:bodyPr wrap="square" lIns="0" tIns="0" rIns="0" bIns="0" rtlCol="0"/>
          <a:lstStyle/>
          <a:p>
            <a:endParaRPr sz="1634"/>
          </a:p>
        </p:txBody>
      </p:sp>
      <p:graphicFrame>
        <p:nvGraphicFramePr>
          <p:cNvPr id="5" name="object 5"/>
          <p:cNvGraphicFramePr>
            <a:graphicFrameLocks noGrp="1"/>
          </p:cNvGraphicFramePr>
          <p:nvPr/>
        </p:nvGraphicFramePr>
        <p:xfrm>
          <a:off x="6530055" y="1215325"/>
          <a:ext cx="3833145" cy="4666359"/>
        </p:xfrm>
        <a:graphic>
          <a:graphicData uri="http://schemas.openxmlformats.org/drawingml/2006/table">
            <a:tbl>
              <a:tblPr firstRow="1" bandRow="1">
                <a:tableStyleId>{2D5ABB26-0587-4C30-8999-92F81FD0307C}</a:tableStyleId>
              </a:tblPr>
              <a:tblGrid>
                <a:gridCol w="1851945">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590922">
                <a:tc>
                  <a:txBody>
                    <a:bodyPr/>
                    <a:lstStyle/>
                    <a:p>
                      <a:pPr marL="11113" marR="1303020" indent="0">
                        <a:lnSpc>
                          <a:spcPts val="2230"/>
                        </a:lnSpc>
                        <a:spcBef>
                          <a:spcPts val="65"/>
                        </a:spcBef>
                        <a:tabLst/>
                      </a:pPr>
                      <a:r>
                        <a:rPr sz="1400" b="1" spc="-20" dirty="0">
                          <a:solidFill>
                            <a:srgbClr val="292934"/>
                          </a:solidFill>
                          <a:latin typeface="Verdana"/>
                          <a:cs typeface="Verdana"/>
                        </a:rPr>
                        <a:t>B</a:t>
                      </a:r>
                      <a:r>
                        <a:rPr sz="1400" b="1" spc="-15" dirty="0">
                          <a:solidFill>
                            <a:srgbClr val="292934"/>
                          </a:solidFill>
                          <a:latin typeface="Verdana"/>
                          <a:cs typeface="Verdana"/>
                        </a:rPr>
                        <a:t>o</a:t>
                      </a:r>
                      <a:r>
                        <a:rPr sz="1400" b="1" spc="-20" dirty="0">
                          <a:solidFill>
                            <a:srgbClr val="292934"/>
                          </a:solidFill>
                          <a:latin typeface="Verdana"/>
                          <a:cs typeface="Verdana"/>
                        </a:rPr>
                        <a:t>d</a:t>
                      </a:r>
                      <a:r>
                        <a:rPr sz="1400" b="1" dirty="0">
                          <a:solidFill>
                            <a:srgbClr val="292934"/>
                          </a:solidFill>
                          <a:latin typeface="Verdana"/>
                          <a:cs typeface="Verdana"/>
                        </a:rPr>
                        <a:t>y</a:t>
                      </a:r>
                      <a:r>
                        <a:rPr lang="en-US" sz="1400" b="1" dirty="0">
                          <a:solidFill>
                            <a:srgbClr val="292934"/>
                          </a:solidFill>
                          <a:latin typeface="Verdana"/>
                          <a:cs typeface="Verdana"/>
                        </a:rPr>
                        <a:t> </a:t>
                      </a:r>
                      <a:r>
                        <a:rPr sz="1400" b="1" spc="-10" dirty="0">
                          <a:solidFill>
                            <a:srgbClr val="292934"/>
                          </a:solidFill>
                          <a:latin typeface="Verdana"/>
                          <a:cs typeface="Verdana"/>
                        </a:rPr>
                        <a:t>Site</a:t>
                      </a:r>
                      <a:endParaRPr sz="1400" dirty="0">
                        <a:latin typeface="Verdana"/>
                        <a:cs typeface="Verdana"/>
                      </a:endParaRPr>
                    </a:p>
                  </a:txBody>
                  <a:tcPr marL="0" marR="0" marT="7492" marB="0">
                    <a:lnL w="38100">
                      <a:solidFill>
                        <a:srgbClr val="292934"/>
                      </a:solidFill>
                      <a:prstDash val="solid"/>
                    </a:lnL>
                    <a:lnR w="19050">
                      <a:solidFill>
                        <a:srgbClr val="292934"/>
                      </a:solidFill>
                      <a:prstDash val="solid"/>
                    </a:lnR>
                    <a:lnT w="38100">
                      <a:solidFill>
                        <a:srgbClr val="292934"/>
                      </a:solidFill>
                      <a:prstDash val="solid"/>
                    </a:lnT>
                    <a:lnB w="19050">
                      <a:solidFill>
                        <a:srgbClr val="292934"/>
                      </a:solidFill>
                      <a:prstDash val="solid"/>
                    </a:lnB>
                  </a:tcPr>
                </a:tc>
                <a:tc>
                  <a:txBody>
                    <a:bodyPr/>
                    <a:lstStyle/>
                    <a:p>
                      <a:pPr marL="96520" marR="777240">
                        <a:lnSpc>
                          <a:spcPct val="100000"/>
                        </a:lnSpc>
                        <a:spcBef>
                          <a:spcPts val="345"/>
                        </a:spcBef>
                      </a:pPr>
                      <a:r>
                        <a:rPr sz="1400" b="1" spc="-20" dirty="0">
                          <a:solidFill>
                            <a:srgbClr val="292934"/>
                          </a:solidFill>
                          <a:latin typeface="Verdana"/>
                          <a:cs typeface="Verdana"/>
                        </a:rPr>
                        <a:t>T</a:t>
                      </a:r>
                      <a:r>
                        <a:rPr sz="1400" b="1" spc="-10" dirty="0">
                          <a:solidFill>
                            <a:srgbClr val="292934"/>
                          </a:solidFill>
                          <a:latin typeface="Verdana"/>
                          <a:cs typeface="Verdana"/>
                        </a:rPr>
                        <a:t>h</a:t>
                      </a:r>
                      <a:r>
                        <a:rPr sz="1400" b="1" spc="-5" dirty="0">
                          <a:solidFill>
                            <a:srgbClr val="292934"/>
                          </a:solidFill>
                          <a:latin typeface="Verdana"/>
                          <a:cs typeface="Verdana"/>
                        </a:rPr>
                        <a:t>r</a:t>
                      </a:r>
                      <a:r>
                        <a:rPr sz="1400" b="1" spc="-20" dirty="0">
                          <a:solidFill>
                            <a:srgbClr val="292934"/>
                          </a:solidFill>
                          <a:latin typeface="Verdana"/>
                          <a:cs typeface="Verdana"/>
                        </a:rPr>
                        <a:t>e</a:t>
                      </a:r>
                      <a:r>
                        <a:rPr sz="1400" b="1" spc="-15" dirty="0">
                          <a:solidFill>
                            <a:srgbClr val="292934"/>
                          </a:solidFill>
                          <a:latin typeface="Verdana"/>
                          <a:cs typeface="Verdana"/>
                        </a:rPr>
                        <a:t>s</a:t>
                      </a:r>
                      <a:r>
                        <a:rPr sz="1400" b="1" spc="-10" dirty="0">
                          <a:solidFill>
                            <a:srgbClr val="292934"/>
                          </a:solidFill>
                          <a:latin typeface="Verdana"/>
                          <a:cs typeface="Verdana"/>
                        </a:rPr>
                        <a:t>hol</a:t>
                      </a:r>
                      <a:r>
                        <a:rPr sz="1400" b="1" dirty="0">
                          <a:solidFill>
                            <a:srgbClr val="292934"/>
                          </a:solidFill>
                          <a:latin typeface="Verdana"/>
                          <a:cs typeface="Verdana"/>
                        </a:rPr>
                        <a:t>d</a:t>
                      </a:r>
                      <a:r>
                        <a:rPr lang="en-US" sz="1400" b="1" dirty="0">
                          <a:solidFill>
                            <a:srgbClr val="292934"/>
                          </a:solidFill>
                          <a:latin typeface="Verdana"/>
                          <a:cs typeface="Verdana"/>
                        </a:rPr>
                        <a:t> </a:t>
                      </a:r>
                      <a:r>
                        <a:rPr sz="1400" b="1" spc="-15" dirty="0">
                          <a:solidFill>
                            <a:srgbClr val="292934"/>
                          </a:solidFill>
                          <a:latin typeface="Verdana"/>
                          <a:cs typeface="Verdana"/>
                        </a:rPr>
                        <a:t>Distance</a:t>
                      </a:r>
                      <a:endParaRPr sz="1400" dirty="0">
                        <a:latin typeface="Verdana"/>
                        <a:cs typeface="Verdana"/>
                      </a:endParaRPr>
                    </a:p>
                  </a:txBody>
                  <a:tcPr marL="0" marR="0" marT="39765" marB="0">
                    <a:lnL w="19050">
                      <a:solidFill>
                        <a:srgbClr val="292934"/>
                      </a:solidFill>
                      <a:prstDash val="solid"/>
                    </a:lnL>
                    <a:lnR w="38100">
                      <a:solidFill>
                        <a:srgbClr val="292934"/>
                      </a:solidFill>
                      <a:prstDash val="solid"/>
                    </a:lnR>
                    <a:lnT w="38100">
                      <a:solidFill>
                        <a:srgbClr val="292934"/>
                      </a:solidFill>
                      <a:prstDash val="solid"/>
                    </a:lnT>
                    <a:lnB w="19050">
                      <a:solidFill>
                        <a:srgbClr val="292934"/>
                      </a:solidFill>
                      <a:prstDash val="solid"/>
                    </a:lnB>
                  </a:tcPr>
                </a:tc>
                <a:extLst>
                  <a:ext uri="{0D108BD9-81ED-4DB2-BD59-A6C34878D82A}">
                    <a16:rowId xmlns:a16="http://schemas.microsoft.com/office/drawing/2014/main" val="10000"/>
                  </a:ext>
                </a:extLst>
              </a:tr>
              <a:tr h="315159">
                <a:tc>
                  <a:txBody>
                    <a:bodyPr/>
                    <a:lstStyle/>
                    <a:p>
                      <a:pPr marL="96520">
                        <a:lnSpc>
                          <a:spcPct val="100000"/>
                        </a:lnSpc>
                        <a:spcBef>
                          <a:spcPts val="345"/>
                        </a:spcBef>
                      </a:pPr>
                      <a:r>
                        <a:rPr sz="1400" spc="-10" dirty="0">
                          <a:solidFill>
                            <a:srgbClr val="292934"/>
                          </a:solidFill>
                          <a:latin typeface="Verdana"/>
                          <a:cs typeface="Verdana"/>
                        </a:rPr>
                        <a:t>Finger</a:t>
                      </a:r>
                      <a:endParaRPr sz="1400" dirty="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5" dirty="0">
                          <a:solidFill>
                            <a:srgbClr val="292934"/>
                          </a:solidFill>
                          <a:latin typeface="Verdana"/>
                          <a:cs typeface="Verdana"/>
                        </a:rPr>
                        <a:t>2-3mm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01"/>
                  </a:ext>
                </a:extLst>
              </a:tr>
              <a:tr h="315159">
                <a:tc>
                  <a:txBody>
                    <a:bodyPr/>
                    <a:lstStyle/>
                    <a:p>
                      <a:pPr marL="96520">
                        <a:lnSpc>
                          <a:spcPct val="100000"/>
                        </a:lnSpc>
                        <a:spcBef>
                          <a:spcPts val="345"/>
                        </a:spcBef>
                      </a:pPr>
                      <a:r>
                        <a:rPr sz="1400" spc="-10" dirty="0">
                          <a:solidFill>
                            <a:srgbClr val="292934"/>
                          </a:solidFill>
                          <a:latin typeface="Verdana"/>
                          <a:cs typeface="Verdana"/>
                        </a:rPr>
                        <a:t>Cheek</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0" dirty="0">
                          <a:solidFill>
                            <a:srgbClr val="292934"/>
                          </a:solidFill>
                          <a:latin typeface="Verdana"/>
                          <a:cs typeface="Verdana"/>
                        </a:rPr>
                        <a:t>6mm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02"/>
                  </a:ext>
                </a:extLst>
              </a:tr>
              <a:tr h="315159">
                <a:tc>
                  <a:txBody>
                    <a:bodyPr/>
                    <a:lstStyle/>
                    <a:p>
                      <a:pPr marL="96520">
                        <a:lnSpc>
                          <a:spcPct val="100000"/>
                        </a:lnSpc>
                        <a:spcBef>
                          <a:spcPts val="345"/>
                        </a:spcBef>
                      </a:pPr>
                      <a:r>
                        <a:rPr sz="1400" spc="-10" dirty="0">
                          <a:solidFill>
                            <a:srgbClr val="292934"/>
                          </a:solidFill>
                          <a:latin typeface="Verdana"/>
                          <a:cs typeface="Verdana"/>
                        </a:rPr>
                        <a:t>Nose</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0" dirty="0">
                          <a:solidFill>
                            <a:srgbClr val="292934"/>
                          </a:solidFill>
                          <a:latin typeface="Verdana"/>
                          <a:cs typeface="Verdana"/>
                        </a:rPr>
                        <a:t>7mm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03"/>
                  </a:ext>
                </a:extLst>
              </a:tr>
              <a:tr h="315159">
                <a:tc>
                  <a:txBody>
                    <a:bodyPr/>
                    <a:lstStyle/>
                    <a:p>
                      <a:pPr marL="96520">
                        <a:lnSpc>
                          <a:spcPct val="100000"/>
                        </a:lnSpc>
                        <a:spcBef>
                          <a:spcPts val="345"/>
                        </a:spcBef>
                      </a:pPr>
                      <a:r>
                        <a:rPr sz="1400" spc="-15" dirty="0">
                          <a:solidFill>
                            <a:srgbClr val="292934"/>
                          </a:solidFill>
                          <a:latin typeface="Verdana"/>
                          <a:cs typeface="Verdana"/>
                        </a:rPr>
                        <a:t>Palm</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5" dirty="0">
                          <a:solidFill>
                            <a:srgbClr val="292934"/>
                          </a:solidFill>
                          <a:latin typeface="Verdana"/>
                          <a:cs typeface="Verdana"/>
                        </a:rPr>
                        <a:t>10mm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04"/>
                  </a:ext>
                </a:extLst>
              </a:tr>
              <a:tr h="315159">
                <a:tc>
                  <a:txBody>
                    <a:bodyPr/>
                    <a:lstStyle/>
                    <a:p>
                      <a:pPr marL="96520">
                        <a:lnSpc>
                          <a:spcPct val="100000"/>
                        </a:lnSpc>
                        <a:spcBef>
                          <a:spcPts val="345"/>
                        </a:spcBef>
                      </a:pPr>
                      <a:r>
                        <a:rPr sz="1400" spc="-15" dirty="0">
                          <a:solidFill>
                            <a:srgbClr val="292934"/>
                          </a:solidFill>
                          <a:latin typeface="Verdana"/>
                          <a:cs typeface="Verdana"/>
                        </a:rPr>
                        <a:t>Forehead</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5" dirty="0">
                          <a:solidFill>
                            <a:srgbClr val="292934"/>
                          </a:solidFill>
                          <a:latin typeface="Verdana"/>
                          <a:cs typeface="Verdana"/>
                        </a:rPr>
                        <a:t>15mm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05"/>
                  </a:ext>
                </a:extLst>
              </a:tr>
              <a:tr h="315159">
                <a:tc>
                  <a:txBody>
                    <a:bodyPr/>
                    <a:lstStyle/>
                    <a:p>
                      <a:pPr marL="96520">
                        <a:lnSpc>
                          <a:spcPct val="100000"/>
                        </a:lnSpc>
                        <a:spcBef>
                          <a:spcPts val="345"/>
                        </a:spcBef>
                      </a:pPr>
                      <a:r>
                        <a:rPr sz="1400" spc="-20" dirty="0">
                          <a:solidFill>
                            <a:srgbClr val="292934"/>
                          </a:solidFill>
                          <a:latin typeface="Verdana"/>
                          <a:cs typeface="Verdana"/>
                        </a:rPr>
                        <a:t>Foot</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5" dirty="0">
                          <a:solidFill>
                            <a:srgbClr val="292934"/>
                          </a:solidFill>
                          <a:latin typeface="Verdana"/>
                          <a:cs typeface="Verdana"/>
                        </a:rPr>
                        <a:t>20mm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06"/>
                  </a:ext>
                </a:extLst>
              </a:tr>
              <a:tr h="315159">
                <a:tc>
                  <a:txBody>
                    <a:bodyPr/>
                    <a:lstStyle/>
                    <a:p>
                      <a:pPr marL="96520">
                        <a:lnSpc>
                          <a:spcPct val="100000"/>
                        </a:lnSpc>
                        <a:spcBef>
                          <a:spcPts val="345"/>
                        </a:spcBef>
                      </a:pPr>
                      <a:r>
                        <a:rPr sz="1400" spc="-5" dirty="0">
                          <a:solidFill>
                            <a:srgbClr val="292934"/>
                          </a:solidFill>
                          <a:latin typeface="Verdana"/>
                          <a:cs typeface="Verdana"/>
                        </a:rPr>
                        <a:t>Belly</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5" dirty="0">
                          <a:solidFill>
                            <a:srgbClr val="292934"/>
                          </a:solidFill>
                          <a:latin typeface="Verdana"/>
                          <a:cs typeface="Verdana"/>
                        </a:rPr>
                        <a:t>30mm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07"/>
                  </a:ext>
                </a:extLst>
              </a:tr>
              <a:tr h="315159">
                <a:tc>
                  <a:txBody>
                    <a:bodyPr/>
                    <a:lstStyle/>
                    <a:p>
                      <a:pPr marL="96520">
                        <a:lnSpc>
                          <a:spcPct val="100000"/>
                        </a:lnSpc>
                        <a:spcBef>
                          <a:spcPts val="345"/>
                        </a:spcBef>
                      </a:pPr>
                      <a:r>
                        <a:rPr sz="1400" spc="-15" dirty="0">
                          <a:solidFill>
                            <a:srgbClr val="292934"/>
                          </a:solidFill>
                          <a:latin typeface="Verdana"/>
                          <a:cs typeface="Verdana"/>
                        </a:rPr>
                        <a:t>Forearm</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5" dirty="0">
                          <a:solidFill>
                            <a:srgbClr val="292934"/>
                          </a:solidFill>
                          <a:latin typeface="Verdana"/>
                          <a:cs typeface="Verdana"/>
                        </a:rPr>
                        <a:t>35mm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08"/>
                  </a:ext>
                </a:extLst>
              </a:tr>
              <a:tr h="315159">
                <a:tc>
                  <a:txBody>
                    <a:bodyPr/>
                    <a:lstStyle/>
                    <a:p>
                      <a:pPr marL="96520">
                        <a:lnSpc>
                          <a:spcPct val="100000"/>
                        </a:lnSpc>
                        <a:spcBef>
                          <a:spcPts val="345"/>
                        </a:spcBef>
                      </a:pPr>
                      <a:r>
                        <a:rPr sz="1400" spc="-10" dirty="0">
                          <a:solidFill>
                            <a:srgbClr val="292934"/>
                          </a:solidFill>
                          <a:latin typeface="Verdana"/>
                          <a:cs typeface="Verdana"/>
                        </a:rPr>
                        <a:t>Upper</a:t>
                      </a:r>
                      <a:r>
                        <a:rPr sz="1400" spc="-25" dirty="0">
                          <a:solidFill>
                            <a:srgbClr val="292934"/>
                          </a:solidFill>
                          <a:latin typeface="Verdana"/>
                          <a:cs typeface="Verdana"/>
                        </a:rPr>
                        <a:t> </a:t>
                      </a:r>
                      <a:r>
                        <a:rPr sz="1400" spc="-5" dirty="0">
                          <a:solidFill>
                            <a:srgbClr val="292934"/>
                          </a:solidFill>
                          <a:latin typeface="Verdana"/>
                          <a:cs typeface="Verdana"/>
                        </a:rPr>
                        <a:t>Arm</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5" dirty="0">
                          <a:solidFill>
                            <a:srgbClr val="292934"/>
                          </a:solidFill>
                          <a:latin typeface="Verdana"/>
                          <a:cs typeface="Verdana"/>
                        </a:rPr>
                        <a:t>39mm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09"/>
                  </a:ext>
                </a:extLst>
              </a:tr>
              <a:tr h="293529">
                <a:tc>
                  <a:txBody>
                    <a:bodyPr/>
                    <a:lstStyle/>
                    <a:p>
                      <a:pPr marL="96520">
                        <a:lnSpc>
                          <a:spcPct val="100000"/>
                        </a:lnSpc>
                        <a:spcBef>
                          <a:spcPts val="345"/>
                        </a:spcBef>
                      </a:pPr>
                      <a:r>
                        <a:rPr sz="1400" spc="-10" dirty="0">
                          <a:solidFill>
                            <a:srgbClr val="292934"/>
                          </a:solidFill>
                          <a:latin typeface="Verdana"/>
                          <a:cs typeface="Verdana"/>
                        </a:rPr>
                        <a:t>Back</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5" dirty="0">
                          <a:solidFill>
                            <a:srgbClr val="292934"/>
                          </a:solidFill>
                          <a:latin typeface="Verdana"/>
                          <a:cs typeface="Verdana"/>
                        </a:rPr>
                        <a:t>39mm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10"/>
                  </a:ext>
                </a:extLst>
              </a:tr>
              <a:tr h="315159">
                <a:tc>
                  <a:txBody>
                    <a:bodyPr/>
                    <a:lstStyle/>
                    <a:p>
                      <a:pPr marL="96520">
                        <a:lnSpc>
                          <a:spcPct val="100000"/>
                        </a:lnSpc>
                        <a:spcBef>
                          <a:spcPts val="345"/>
                        </a:spcBef>
                      </a:pPr>
                      <a:r>
                        <a:rPr sz="1400" spc="-10" dirty="0">
                          <a:solidFill>
                            <a:srgbClr val="292934"/>
                          </a:solidFill>
                          <a:latin typeface="Verdana"/>
                          <a:cs typeface="Verdana"/>
                        </a:rPr>
                        <a:t>Shoulder</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5" dirty="0">
                          <a:solidFill>
                            <a:srgbClr val="292934"/>
                          </a:solidFill>
                          <a:latin typeface="Verdana"/>
                          <a:cs typeface="Verdana"/>
                        </a:rPr>
                        <a:t>41mm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11"/>
                  </a:ext>
                </a:extLst>
              </a:tr>
              <a:tr h="315159">
                <a:tc>
                  <a:txBody>
                    <a:bodyPr/>
                    <a:lstStyle/>
                    <a:p>
                      <a:pPr marL="96520">
                        <a:lnSpc>
                          <a:spcPct val="100000"/>
                        </a:lnSpc>
                        <a:spcBef>
                          <a:spcPts val="345"/>
                        </a:spcBef>
                      </a:pPr>
                      <a:r>
                        <a:rPr sz="1400" spc="-10" dirty="0">
                          <a:solidFill>
                            <a:srgbClr val="292934"/>
                          </a:solidFill>
                          <a:latin typeface="Verdana"/>
                          <a:cs typeface="Verdana"/>
                        </a:rPr>
                        <a:t>Thigh</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marL="96520">
                        <a:lnSpc>
                          <a:spcPct val="100000"/>
                        </a:lnSpc>
                        <a:spcBef>
                          <a:spcPts val="345"/>
                        </a:spcBef>
                      </a:pPr>
                      <a:r>
                        <a:rPr sz="1400" spc="-15" dirty="0">
                          <a:solidFill>
                            <a:srgbClr val="292934"/>
                          </a:solidFill>
                          <a:latin typeface="Verdana"/>
                          <a:cs typeface="Verdana"/>
                        </a:rPr>
                        <a:t>42mm</a:t>
                      </a:r>
                      <a:endParaRPr sz="140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19050">
                      <a:solidFill>
                        <a:srgbClr val="292934"/>
                      </a:solidFill>
                      <a:prstDash val="solid"/>
                    </a:lnB>
                  </a:tcPr>
                </a:tc>
                <a:extLst>
                  <a:ext uri="{0D108BD9-81ED-4DB2-BD59-A6C34878D82A}">
                    <a16:rowId xmlns:a16="http://schemas.microsoft.com/office/drawing/2014/main" val="10012"/>
                  </a:ext>
                </a:extLst>
              </a:tr>
              <a:tr h="315159">
                <a:tc>
                  <a:txBody>
                    <a:bodyPr/>
                    <a:lstStyle/>
                    <a:p>
                      <a:pPr marL="96520">
                        <a:lnSpc>
                          <a:spcPct val="100000"/>
                        </a:lnSpc>
                        <a:spcBef>
                          <a:spcPts val="345"/>
                        </a:spcBef>
                      </a:pPr>
                      <a:r>
                        <a:rPr sz="1400" spc="-10" dirty="0">
                          <a:solidFill>
                            <a:srgbClr val="292934"/>
                          </a:solidFill>
                          <a:latin typeface="Verdana"/>
                          <a:cs typeface="Verdana"/>
                        </a:rPr>
                        <a:t>Calf</a:t>
                      </a:r>
                      <a:endParaRPr sz="1400">
                        <a:latin typeface="Verdana"/>
                        <a:cs typeface="Verdana"/>
                      </a:endParaRPr>
                    </a:p>
                  </a:txBody>
                  <a:tcPr marL="0" marR="0" marT="39765" marB="0">
                    <a:lnL w="38100">
                      <a:solidFill>
                        <a:srgbClr val="292934"/>
                      </a:solidFill>
                      <a:prstDash val="solid"/>
                    </a:lnL>
                    <a:lnR w="19050">
                      <a:solidFill>
                        <a:srgbClr val="292934"/>
                      </a:solidFill>
                      <a:prstDash val="solid"/>
                    </a:lnR>
                    <a:lnT w="19050">
                      <a:solidFill>
                        <a:srgbClr val="292934"/>
                      </a:solidFill>
                      <a:prstDash val="solid"/>
                    </a:lnT>
                    <a:lnB w="38100">
                      <a:solidFill>
                        <a:srgbClr val="292934"/>
                      </a:solidFill>
                      <a:prstDash val="solid"/>
                    </a:lnB>
                  </a:tcPr>
                </a:tc>
                <a:tc>
                  <a:txBody>
                    <a:bodyPr/>
                    <a:lstStyle/>
                    <a:p>
                      <a:pPr marL="96520">
                        <a:lnSpc>
                          <a:spcPct val="100000"/>
                        </a:lnSpc>
                        <a:spcBef>
                          <a:spcPts val="345"/>
                        </a:spcBef>
                      </a:pPr>
                      <a:r>
                        <a:rPr sz="1400" spc="-15" dirty="0">
                          <a:solidFill>
                            <a:srgbClr val="292934"/>
                          </a:solidFill>
                          <a:latin typeface="Verdana"/>
                          <a:cs typeface="Verdana"/>
                        </a:rPr>
                        <a:t>45mm</a:t>
                      </a:r>
                      <a:endParaRPr sz="1400" dirty="0">
                        <a:latin typeface="Verdana"/>
                        <a:cs typeface="Verdana"/>
                      </a:endParaRPr>
                    </a:p>
                  </a:txBody>
                  <a:tcPr marL="0" marR="0" marT="39765" marB="0">
                    <a:lnL w="19050">
                      <a:solidFill>
                        <a:srgbClr val="292934"/>
                      </a:solidFill>
                      <a:prstDash val="solid"/>
                    </a:lnL>
                    <a:lnR w="38100">
                      <a:solidFill>
                        <a:srgbClr val="292934"/>
                      </a:solidFill>
                      <a:prstDash val="solid"/>
                    </a:lnR>
                    <a:lnT w="19050">
                      <a:solidFill>
                        <a:srgbClr val="292934"/>
                      </a:solidFill>
                      <a:prstDash val="solid"/>
                    </a:lnT>
                    <a:lnB w="38100">
                      <a:solidFill>
                        <a:srgbClr val="292934"/>
                      </a:solidFill>
                      <a:prstDash val="soli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234011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838F9B3-CC2B-204A-85BA-04F0536EB83F}"/>
              </a:ext>
            </a:extLst>
          </p:cNvPr>
          <p:cNvSpPr>
            <a:spLocks noGrp="1"/>
          </p:cNvSpPr>
          <p:nvPr>
            <p:ph sz="half" idx="1"/>
          </p:nvPr>
        </p:nvSpPr>
        <p:spPr>
          <a:xfrm>
            <a:off x="914400" y="827733"/>
            <a:ext cx="7772400" cy="5202536"/>
          </a:xfrm>
        </p:spPr>
        <p:txBody>
          <a:bodyPr>
            <a:normAutofit fontScale="77500" lnSpcReduction="20000"/>
          </a:bodyPr>
          <a:lstStyle/>
          <a:p>
            <a:r>
              <a:rPr lang="en-US" dirty="0"/>
              <a:t>Proprioception/</a:t>
            </a:r>
            <a:r>
              <a:rPr lang="en-US" dirty="0" err="1"/>
              <a:t>Kinaesthesia</a:t>
            </a:r>
            <a:endParaRPr lang="en-US" dirty="0"/>
          </a:p>
          <a:p>
            <a:pPr lvl="1"/>
            <a:r>
              <a:rPr lang="en-US" dirty="0"/>
              <a:t>Proprioception (joint position sense)</a:t>
            </a:r>
          </a:p>
          <a:p>
            <a:pPr lvl="2"/>
            <a:r>
              <a:rPr lang="en-US" dirty="0"/>
              <a:t>Awareness of movement and positions of body parts</a:t>
            </a:r>
          </a:p>
          <a:p>
            <a:pPr lvl="3"/>
            <a:r>
              <a:rPr lang="en-US" dirty="0"/>
              <a:t>Due to nerve endings and Pacinian and Ruffini corpuscles at joints</a:t>
            </a:r>
          </a:p>
          <a:p>
            <a:pPr lvl="2"/>
            <a:r>
              <a:rPr lang="en-US" dirty="0"/>
              <a:t>Enables us to touch nose with eyes closed</a:t>
            </a:r>
          </a:p>
          <a:p>
            <a:pPr lvl="2"/>
            <a:r>
              <a:rPr lang="en-US" dirty="0"/>
              <a:t>Joints closer to body more accurately sensed</a:t>
            </a:r>
          </a:p>
          <a:p>
            <a:pPr lvl="2"/>
            <a:r>
              <a:rPr lang="en-US" dirty="0"/>
              <a:t>Users know hand position accurate to 8cm without looking at them</a:t>
            </a:r>
          </a:p>
          <a:p>
            <a:pPr lvl="1"/>
            <a:r>
              <a:rPr lang="en-US" dirty="0" err="1"/>
              <a:t>Kinaesthesia</a:t>
            </a:r>
            <a:r>
              <a:rPr lang="en-US" dirty="0"/>
              <a:t> (joint movement sense)</a:t>
            </a:r>
          </a:p>
          <a:p>
            <a:pPr lvl="2"/>
            <a:r>
              <a:rPr lang="en-US" dirty="0"/>
              <a:t>Sensing muscle contraction or stretching</a:t>
            </a:r>
          </a:p>
          <a:p>
            <a:pPr lvl="3"/>
            <a:r>
              <a:rPr lang="en-US" dirty="0"/>
              <a:t>Cutaneous mechanoreceptors measuring skin stretching</a:t>
            </a:r>
          </a:p>
          <a:p>
            <a:pPr lvl="2"/>
            <a:r>
              <a:rPr lang="en-US" dirty="0"/>
              <a:t>Helps with force sensation</a:t>
            </a:r>
          </a:p>
        </p:txBody>
      </p:sp>
      <p:sp>
        <p:nvSpPr>
          <p:cNvPr id="4" name="Content Placeholder 3">
            <a:extLst>
              <a:ext uri="{FF2B5EF4-FFF2-40B4-BE49-F238E27FC236}">
                <a16:creationId xmlns:a16="http://schemas.microsoft.com/office/drawing/2014/main" id="{B731093F-0DF1-3545-9618-4F4189E036DC}"/>
              </a:ext>
            </a:extLst>
          </p:cNvPr>
          <p:cNvSpPr>
            <a:spLocks noGrp="1"/>
          </p:cNvSpPr>
          <p:nvPr>
            <p:ph sz="half" idx="10"/>
          </p:nvPr>
        </p:nvSpPr>
        <p:spPr/>
        <p:txBody>
          <a:bodyPr/>
          <a:lstStyle/>
          <a:p>
            <a:endParaRPr lang="en-US"/>
          </a:p>
        </p:txBody>
      </p:sp>
      <p:sp>
        <p:nvSpPr>
          <p:cNvPr id="3" name="object 3"/>
          <p:cNvSpPr/>
          <p:nvPr/>
        </p:nvSpPr>
        <p:spPr>
          <a:xfrm>
            <a:off x="8915400" y="2362200"/>
            <a:ext cx="2697592" cy="3438106"/>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1120855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1DCCC58F-3D6E-8745-9320-B0D8AE795937}"/>
              </a:ext>
            </a:extLst>
          </p:cNvPr>
          <p:cNvSpPr>
            <a:spLocks noGrp="1" noChangeArrowheads="1"/>
          </p:cNvSpPr>
          <p:nvPr>
            <p:ph sz="half" idx="1"/>
          </p:nvPr>
        </p:nvSpPr>
        <p:spPr/>
        <p:txBody>
          <a:bodyPr>
            <a:normAutofit/>
          </a:bodyPr>
          <a:lstStyle/>
          <a:p>
            <a:r>
              <a:rPr lang="en-US" altLang="en-US" dirty="0"/>
              <a:t>Touch</a:t>
            </a:r>
          </a:p>
          <a:p>
            <a:pPr lvl="1"/>
            <a:r>
              <a:rPr lang="en-US" altLang="en-US" dirty="0"/>
              <a:t>Uses</a:t>
            </a:r>
          </a:p>
          <a:p>
            <a:pPr lvl="2"/>
            <a:r>
              <a:rPr lang="en-US" altLang="en-US" dirty="0"/>
              <a:t>Medicine</a:t>
            </a:r>
          </a:p>
          <a:p>
            <a:pPr lvl="2"/>
            <a:r>
              <a:rPr lang="en-US" altLang="en-US" dirty="0"/>
              <a:t>Virtual Prototyping</a:t>
            </a:r>
          </a:p>
          <a:p>
            <a:pPr lvl="2"/>
            <a:r>
              <a:rPr lang="en-US" altLang="en-US" dirty="0"/>
              <a:t>General UI enhancement</a:t>
            </a:r>
          </a:p>
        </p:txBody>
      </p:sp>
      <p:sp>
        <p:nvSpPr>
          <p:cNvPr id="2" name="Content Placeholder 1">
            <a:extLst>
              <a:ext uri="{FF2B5EF4-FFF2-40B4-BE49-F238E27FC236}">
                <a16:creationId xmlns:a16="http://schemas.microsoft.com/office/drawing/2014/main" id="{147AB2B1-EDB3-7C40-B4CA-8CAE5FABE20E}"/>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053629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587AC5-C76C-F040-8559-B89F4CF7C855}"/>
              </a:ext>
            </a:extLst>
          </p:cNvPr>
          <p:cNvSpPr>
            <a:spLocks noGrp="1"/>
          </p:cNvSpPr>
          <p:nvPr>
            <p:ph sz="half" idx="1"/>
          </p:nvPr>
        </p:nvSpPr>
        <p:spPr/>
        <p:txBody>
          <a:bodyPr>
            <a:normAutofit fontScale="92500" lnSpcReduction="20000"/>
          </a:bodyPr>
          <a:lstStyle/>
          <a:p>
            <a:r>
              <a:rPr lang="en-US" dirty="0"/>
              <a:t>Haptic Feedback</a:t>
            </a:r>
          </a:p>
          <a:p>
            <a:pPr lvl="1"/>
            <a:r>
              <a:rPr lang="en-US" dirty="0"/>
              <a:t>Greatly improves realism</a:t>
            </a:r>
          </a:p>
          <a:p>
            <a:pPr lvl="1"/>
            <a:r>
              <a:rPr lang="en-US" dirty="0"/>
              <a:t>Hands and wrist are most important</a:t>
            </a:r>
          </a:p>
          <a:p>
            <a:pPr lvl="2"/>
            <a:r>
              <a:rPr lang="en-US" dirty="0"/>
              <a:t>High density of touch receptors</a:t>
            </a:r>
          </a:p>
          <a:p>
            <a:pPr lvl="1"/>
            <a:r>
              <a:rPr lang="en-US" dirty="0"/>
              <a:t>Two kinds of feedback:</a:t>
            </a:r>
          </a:p>
          <a:p>
            <a:pPr lvl="2"/>
            <a:r>
              <a:rPr lang="en-US" dirty="0"/>
              <a:t>Touch Feedback</a:t>
            </a:r>
          </a:p>
          <a:p>
            <a:pPr lvl="3"/>
            <a:r>
              <a:rPr lang="en-US" dirty="0"/>
              <a:t>information on texture, temperature, etc.</a:t>
            </a:r>
          </a:p>
          <a:p>
            <a:pPr lvl="3"/>
            <a:r>
              <a:rPr lang="en-US" dirty="0"/>
              <a:t>Does not resist user contact</a:t>
            </a:r>
          </a:p>
          <a:p>
            <a:pPr lvl="2"/>
            <a:r>
              <a:rPr lang="en-US" dirty="0"/>
              <a:t>Force Feedback</a:t>
            </a:r>
          </a:p>
          <a:p>
            <a:pPr lvl="3"/>
            <a:r>
              <a:rPr lang="en-US" dirty="0"/>
              <a:t>information on weight, and inertia.</a:t>
            </a:r>
          </a:p>
          <a:p>
            <a:pPr lvl="3"/>
            <a:r>
              <a:rPr lang="en-US" dirty="0"/>
              <a:t>Actively resists contact motion</a:t>
            </a:r>
          </a:p>
        </p:txBody>
      </p:sp>
      <p:sp>
        <p:nvSpPr>
          <p:cNvPr id="5" name="Content Placeholder 4">
            <a:extLst>
              <a:ext uri="{FF2B5EF4-FFF2-40B4-BE49-F238E27FC236}">
                <a16:creationId xmlns:a16="http://schemas.microsoft.com/office/drawing/2014/main" id="{E8C3E39F-8289-5945-A298-0C854A45B3CE}"/>
              </a:ext>
            </a:extLst>
          </p:cNvPr>
          <p:cNvSpPr>
            <a:spLocks noGrp="1"/>
          </p:cNvSpPr>
          <p:nvPr>
            <p:ph sz="half" idx="10"/>
          </p:nvPr>
        </p:nvSpPr>
        <p:spPr/>
        <p:txBody>
          <a:bodyPr/>
          <a:lstStyle/>
          <a:p>
            <a:endParaRPr lang="en-US"/>
          </a:p>
        </p:txBody>
      </p:sp>
      <p:sp>
        <p:nvSpPr>
          <p:cNvPr id="3" name="object 3"/>
          <p:cNvSpPr/>
          <p:nvPr/>
        </p:nvSpPr>
        <p:spPr>
          <a:xfrm>
            <a:off x="8476437" y="3962400"/>
            <a:ext cx="2818127" cy="2177015"/>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8432527" y="1128926"/>
            <a:ext cx="2905949" cy="2724328"/>
          </a:xfrm>
          <a:prstGeom prst="rect">
            <a:avLst/>
          </a:prstGeom>
          <a:blipFill>
            <a:blip r:embed="rId3"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893468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532BC95-653D-6D4D-AD25-3C942043BC54}"/>
              </a:ext>
            </a:extLst>
          </p:cNvPr>
          <p:cNvSpPr>
            <a:spLocks noGrp="1"/>
          </p:cNvSpPr>
          <p:nvPr>
            <p:ph sz="half" idx="1"/>
          </p:nvPr>
        </p:nvSpPr>
        <p:spPr>
          <a:xfrm>
            <a:off x="914400" y="827733"/>
            <a:ext cx="6293552" cy="5202536"/>
          </a:xfrm>
        </p:spPr>
        <p:txBody>
          <a:bodyPr/>
          <a:lstStyle/>
          <a:p>
            <a:r>
              <a:rPr lang="en-US" dirty="0"/>
              <a:t>Active Haptics</a:t>
            </a:r>
          </a:p>
          <a:p>
            <a:pPr lvl="1"/>
            <a:r>
              <a:rPr lang="en-US" dirty="0"/>
              <a:t>Actively resists motion</a:t>
            </a:r>
          </a:p>
          <a:p>
            <a:pPr lvl="1"/>
            <a:r>
              <a:rPr lang="en-US" dirty="0"/>
              <a:t>Key properties</a:t>
            </a:r>
          </a:p>
          <a:p>
            <a:pPr lvl="2"/>
            <a:r>
              <a:rPr lang="en-US" dirty="0"/>
              <a:t>Force resistance</a:t>
            </a:r>
          </a:p>
          <a:p>
            <a:pPr lvl="2"/>
            <a:r>
              <a:rPr lang="en-US" dirty="0"/>
              <a:t>Frequency Response</a:t>
            </a:r>
          </a:p>
          <a:p>
            <a:pPr lvl="2"/>
            <a:r>
              <a:rPr lang="en-US" dirty="0"/>
              <a:t>Degrees of Freedom</a:t>
            </a:r>
          </a:p>
          <a:p>
            <a:pPr lvl="2"/>
            <a:r>
              <a:rPr lang="en-US" dirty="0"/>
              <a:t>Latency</a:t>
            </a:r>
          </a:p>
          <a:p>
            <a:pPr lvl="1"/>
            <a:endParaRPr lang="en-US" dirty="0"/>
          </a:p>
        </p:txBody>
      </p:sp>
      <p:sp>
        <p:nvSpPr>
          <p:cNvPr id="3" name="Content Placeholder 2">
            <a:extLst>
              <a:ext uri="{FF2B5EF4-FFF2-40B4-BE49-F238E27FC236}">
                <a16:creationId xmlns:a16="http://schemas.microsoft.com/office/drawing/2014/main" id="{BE9900F2-B2C8-AC4B-8759-A1650C00ED74}"/>
              </a:ext>
            </a:extLst>
          </p:cNvPr>
          <p:cNvSpPr>
            <a:spLocks noGrp="1"/>
          </p:cNvSpPr>
          <p:nvPr>
            <p:ph sz="half" idx="10"/>
          </p:nvPr>
        </p:nvSpPr>
        <p:spPr/>
        <p:txBody>
          <a:bodyPr/>
          <a:lstStyle/>
          <a:p>
            <a:endParaRPr lang="en-US"/>
          </a:p>
        </p:txBody>
      </p:sp>
      <p:sp>
        <p:nvSpPr>
          <p:cNvPr id="4" name="object 4"/>
          <p:cNvSpPr/>
          <p:nvPr/>
        </p:nvSpPr>
        <p:spPr>
          <a:xfrm>
            <a:off x="7420863" y="2675601"/>
            <a:ext cx="2973720" cy="972030"/>
          </a:xfrm>
          <a:prstGeom prst="rect">
            <a:avLst/>
          </a:prstGeom>
          <a:blipFill>
            <a:blip r:embed="rId2" cstate="print"/>
            <a:stretch>
              <a:fillRect/>
            </a:stretch>
          </a:blipFill>
        </p:spPr>
        <p:txBody>
          <a:bodyPr wrap="square" lIns="0" tIns="0" rIns="0" bIns="0" rtlCol="0"/>
          <a:lstStyle/>
          <a:p>
            <a:endParaRPr sz="1634"/>
          </a:p>
        </p:txBody>
      </p:sp>
      <p:sp>
        <p:nvSpPr>
          <p:cNvPr id="6" name="object 6"/>
          <p:cNvSpPr/>
          <p:nvPr/>
        </p:nvSpPr>
        <p:spPr>
          <a:xfrm>
            <a:off x="7522701" y="1345761"/>
            <a:ext cx="2770044" cy="2216035"/>
          </a:xfrm>
          <a:prstGeom prst="rect">
            <a:avLst/>
          </a:prstGeom>
          <a:blipFill>
            <a:blip r:embed="rId3" cstate="print"/>
            <a:stretch>
              <a:fillRect/>
            </a:stretch>
          </a:blipFill>
        </p:spPr>
        <p:txBody>
          <a:bodyPr wrap="square" lIns="0" tIns="0" rIns="0" bIns="0" rtlCol="0"/>
          <a:lstStyle/>
          <a:p>
            <a:endParaRPr sz="1634"/>
          </a:p>
        </p:txBody>
      </p:sp>
      <p:sp>
        <p:nvSpPr>
          <p:cNvPr id="7" name="object 7"/>
          <p:cNvSpPr/>
          <p:nvPr/>
        </p:nvSpPr>
        <p:spPr>
          <a:xfrm>
            <a:off x="6652460" y="6045048"/>
            <a:ext cx="3742125" cy="687720"/>
          </a:xfrm>
          <a:prstGeom prst="rect">
            <a:avLst/>
          </a:prstGeom>
          <a:blipFill>
            <a:blip r:embed="rId4" cstate="print"/>
            <a:stretch>
              <a:fillRect/>
            </a:stretch>
          </a:blipFill>
        </p:spPr>
        <p:txBody>
          <a:bodyPr wrap="square" lIns="0" tIns="0" rIns="0" bIns="0" rtlCol="0"/>
          <a:lstStyle/>
          <a:p>
            <a:endParaRPr sz="1634"/>
          </a:p>
        </p:txBody>
      </p:sp>
      <p:sp>
        <p:nvSpPr>
          <p:cNvPr id="9" name="object 9"/>
          <p:cNvSpPr/>
          <p:nvPr/>
        </p:nvSpPr>
        <p:spPr>
          <a:xfrm>
            <a:off x="7139664" y="3735472"/>
            <a:ext cx="3536118" cy="2357413"/>
          </a:xfrm>
          <a:prstGeom prst="rect">
            <a:avLst/>
          </a:prstGeom>
          <a:blipFill>
            <a:blip r:embed="rId5"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1243350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997018E-7EA8-724A-BC9E-9E468BBED519}"/>
              </a:ext>
            </a:extLst>
          </p:cNvPr>
          <p:cNvSpPr>
            <a:spLocks noGrp="1"/>
          </p:cNvSpPr>
          <p:nvPr>
            <p:ph sz="half" idx="1"/>
          </p:nvPr>
        </p:nvSpPr>
        <p:spPr>
          <a:xfrm>
            <a:off x="2552700" y="827733"/>
            <a:ext cx="7086600" cy="5202536"/>
          </a:xfrm>
        </p:spPr>
        <p:txBody>
          <a:bodyPr>
            <a:normAutofit lnSpcReduction="10000"/>
          </a:bodyPr>
          <a:lstStyle/>
          <a:p>
            <a:r>
              <a:rPr lang="en-US" dirty="0"/>
              <a:t>Tactile Feedback Interfaces</a:t>
            </a:r>
          </a:p>
          <a:p>
            <a:pPr lvl="1"/>
            <a:r>
              <a:rPr lang="en-US" dirty="0"/>
              <a:t>Goal: Stimulate skin tactile receptors</a:t>
            </a:r>
          </a:p>
          <a:p>
            <a:pPr lvl="1"/>
            <a:r>
              <a:rPr lang="en-US" dirty="0"/>
              <a:t>Using different technologies</a:t>
            </a:r>
          </a:p>
          <a:p>
            <a:pPr lvl="2"/>
            <a:r>
              <a:rPr lang="en-US" dirty="0"/>
              <a:t>Air bellows</a:t>
            </a:r>
          </a:p>
          <a:p>
            <a:pPr lvl="2"/>
            <a:r>
              <a:rPr lang="en-US" dirty="0"/>
              <a:t>Jets</a:t>
            </a:r>
          </a:p>
          <a:p>
            <a:pPr lvl="2"/>
            <a:r>
              <a:rPr lang="en-US" dirty="0"/>
              <a:t>Actuators (commercial)</a:t>
            </a:r>
          </a:p>
          <a:p>
            <a:pPr lvl="2"/>
            <a:r>
              <a:rPr lang="en-US" dirty="0" err="1"/>
              <a:t>Micropin</a:t>
            </a:r>
            <a:r>
              <a:rPr lang="en-US" dirty="0"/>
              <a:t> arrays</a:t>
            </a:r>
          </a:p>
          <a:p>
            <a:pPr lvl="2"/>
            <a:r>
              <a:rPr lang="en-US" dirty="0"/>
              <a:t>Electrical (research)</a:t>
            </a:r>
          </a:p>
          <a:p>
            <a:pPr lvl="2"/>
            <a:r>
              <a:rPr lang="en-US" dirty="0"/>
              <a:t>Neuromuscular stimulations (research)</a:t>
            </a:r>
          </a:p>
        </p:txBody>
      </p:sp>
      <p:sp>
        <p:nvSpPr>
          <p:cNvPr id="3" name="Content Placeholder 2">
            <a:extLst>
              <a:ext uri="{FF2B5EF4-FFF2-40B4-BE49-F238E27FC236}">
                <a16:creationId xmlns:a16="http://schemas.microsoft.com/office/drawing/2014/main" id="{2FFE60BA-4BE6-9247-BE93-AB255CA198B5}"/>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130662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19A9E68-803E-7340-B1DE-AC7E0680BE13}"/>
              </a:ext>
            </a:extLst>
          </p:cNvPr>
          <p:cNvSpPr>
            <a:spLocks noGrp="1"/>
          </p:cNvSpPr>
          <p:nvPr>
            <p:ph sz="half" idx="1"/>
          </p:nvPr>
        </p:nvSpPr>
        <p:spPr>
          <a:xfrm>
            <a:off x="914400" y="827733"/>
            <a:ext cx="10363200" cy="2753667"/>
          </a:xfrm>
        </p:spPr>
        <p:txBody>
          <a:bodyPr>
            <a:normAutofit fontScale="92500"/>
          </a:bodyPr>
          <a:lstStyle/>
          <a:p>
            <a:r>
              <a:rPr lang="en-US" dirty="0"/>
              <a:t>Vibrotactile Cueing Devices</a:t>
            </a:r>
          </a:p>
          <a:p>
            <a:pPr lvl="1"/>
            <a:r>
              <a:rPr lang="en-US" dirty="0"/>
              <a:t>Vibrotactile feedback has been incorporated into many devices</a:t>
            </a:r>
          </a:p>
          <a:p>
            <a:pPr lvl="1"/>
            <a:r>
              <a:rPr lang="en-US" dirty="0"/>
              <a:t>Can we use this technology to provide scalable, wearable touch cues?</a:t>
            </a:r>
          </a:p>
        </p:txBody>
      </p:sp>
      <p:sp>
        <p:nvSpPr>
          <p:cNvPr id="3" name="Content Placeholder 2">
            <a:extLst>
              <a:ext uri="{FF2B5EF4-FFF2-40B4-BE49-F238E27FC236}">
                <a16:creationId xmlns:a16="http://schemas.microsoft.com/office/drawing/2014/main" id="{2E0DFBEA-7E31-3C43-8DE1-964DA0CBC438}"/>
              </a:ext>
            </a:extLst>
          </p:cNvPr>
          <p:cNvSpPr>
            <a:spLocks noGrp="1"/>
          </p:cNvSpPr>
          <p:nvPr>
            <p:ph sz="half" idx="10"/>
          </p:nvPr>
        </p:nvSpPr>
        <p:spPr/>
        <p:txBody>
          <a:bodyPr/>
          <a:lstStyle/>
          <a:p>
            <a:endParaRPr lang="en-US"/>
          </a:p>
        </p:txBody>
      </p:sp>
      <p:sp>
        <p:nvSpPr>
          <p:cNvPr id="4" name="object 4"/>
          <p:cNvSpPr/>
          <p:nvPr/>
        </p:nvSpPr>
        <p:spPr>
          <a:xfrm>
            <a:off x="2158701" y="3818872"/>
            <a:ext cx="2469015" cy="2279444"/>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4694984" y="3818873"/>
            <a:ext cx="2467487" cy="2282502"/>
          </a:xfrm>
          <a:prstGeom prst="rect">
            <a:avLst/>
          </a:prstGeom>
          <a:blipFill>
            <a:blip r:embed="rId3" cstate="print"/>
            <a:stretch>
              <a:fillRect/>
            </a:stretch>
          </a:blipFill>
        </p:spPr>
        <p:txBody>
          <a:bodyPr wrap="square" lIns="0" tIns="0" rIns="0" bIns="0" rtlCol="0"/>
          <a:lstStyle/>
          <a:p>
            <a:endParaRPr sz="1634"/>
          </a:p>
        </p:txBody>
      </p:sp>
      <p:sp>
        <p:nvSpPr>
          <p:cNvPr id="6" name="object 6"/>
          <p:cNvSpPr/>
          <p:nvPr/>
        </p:nvSpPr>
        <p:spPr>
          <a:xfrm>
            <a:off x="7229738" y="3959521"/>
            <a:ext cx="2802295" cy="1930878"/>
          </a:xfrm>
          <a:prstGeom prst="rect">
            <a:avLst/>
          </a:prstGeom>
          <a:blipFill>
            <a:blip r:embed="rId4"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3078654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8487A3-591C-C344-A6C3-9B76A8D2CE1D}"/>
              </a:ext>
            </a:extLst>
          </p:cNvPr>
          <p:cNvSpPr>
            <a:spLocks noGrp="1"/>
          </p:cNvSpPr>
          <p:nvPr>
            <p:ph sz="half" idx="1"/>
          </p:nvPr>
        </p:nvSpPr>
        <p:spPr/>
        <p:txBody>
          <a:bodyPr/>
          <a:lstStyle/>
          <a:p>
            <a:r>
              <a:rPr lang="en-US" spc="-82" dirty="0"/>
              <a:t>Vibrotactile </a:t>
            </a:r>
            <a:r>
              <a:rPr lang="en-US" spc="-68" dirty="0"/>
              <a:t>Feedback</a:t>
            </a:r>
            <a:r>
              <a:rPr lang="en-US" spc="-345" dirty="0"/>
              <a:t> </a:t>
            </a:r>
            <a:r>
              <a:rPr lang="en-US" spc="-73" dirty="0"/>
              <a:t>Projects</a:t>
            </a:r>
            <a:endParaRPr lang="en-US" dirty="0"/>
          </a:p>
        </p:txBody>
      </p:sp>
      <p:sp>
        <p:nvSpPr>
          <p:cNvPr id="8" name="Content Placeholder 7">
            <a:extLst>
              <a:ext uri="{FF2B5EF4-FFF2-40B4-BE49-F238E27FC236}">
                <a16:creationId xmlns:a16="http://schemas.microsoft.com/office/drawing/2014/main" id="{B08AA155-5442-7A45-8269-F10DC6915668}"/>
              </a:ext>
            </a:extLst>
          </p:cNvPr>
          <p:cNvSpPr>
            <a:spLocks noGrp="1"/>
          </p:cNvSpPr>
          <p:nvPr>
            <p:ph sz="half" idx="10"/>
          </p:nvPr>
        </p:nvSpPr>
        <p:spPr/>
        <p:txBody>
          <a:bodyPr/>
          <a:lstStyle/>
          <a:p>
            <a:endParaRPr lang="en-US"/>
          </a:p>
        </p:txBody>
      </p:sp>
      <p:sp>
        <p:nvSpPr>
          <p:cNvPr id="3" name="object 3"/>
          <p:cNvSpPr/>
          <p:nvPr/>
        </p:nvSpPr>
        <p:spPr>
          <a:xfrm>
            <a:off x="2225967" y="2394029"/>
            <a:ext cx="2175485" cy="2913897"/>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7229738" y="3172190"/>
            <a:ext cx="2762546" cy="2718210"/>
          </a:xfrm>
          <a:prstGeom prst="rect">
            <a:avLst/>
          </a:prstGeom>
          <a:blipFill>
            <a:blip r:embed="rId3" cstate="print"/>
            <a:stretch>
              <a:fillRect/>
            </a:stretch>
          </a:blipFill>
        </p:spPr>
        <p:txBody>
          <a:bodyPr wrap="square" lIns="0" tIns="0" rIns="0" bIns="0" rtlCol="0"/>
          <a:lstStyle/>
          <a:p>
            <a:endParaRPr sz="1634"/>
          </a:p>
        </p:txBody>
      </p:sp>
      <p:sp>
        <p:nvSpPr>
          <p:cNvPr id="5" name="object 5"/>
          <p:cNvSpPr txBox="1"/>
          <p:nvPr/>
        </p:nvSpPr>
        <p:spPr>
          <a:xfrm>
            <a:off x="2302260" y="4681575"/>
            <a:ext cx="4860540" cy="913148"/>
          </a:xfrm>
          <a:prstGeom prst="rect">
            <a:avLst/>
          </a:prstGeom>
        </p:spPr>
        <p:txBody>
          <a:bodyPr vert="horz" wrap="square" lIns="0" tIns="9221" rIns="0" bIns="0" rtlCol="0">
            <a:spAutoFit/>
          </a:bodyPr>
          <a:lstStyle/>
          <a:p>
            <a:pPr marL="3154809" marR="4611" indent="-300266">
              <a:lnSpc>
                <a:spcPct val="100899"/>
              </a:lnSpc>
              <a:spcBef>
                <a:spcPts val="73"/>
              </a:spcBef>
            </a:pPr>
            <a:r>
              <a:rPr sz="1724" b="1" spc="-18" dirty="0" err="1">
                <a:solidFill>
                  <a:srgbClr val="292934"/>
                </a:solidFill>
                <a:latin typeface="Arial" panose="020B0604020202020204" pitchFamily="34" charset="0"/>
                <a:cs typeface="Arial" panose="020B0604020202020204" pitchFamily="34" charset="0"/>
              </a:rPr>
              <a:t>TactaBoard</a:t>
            </a:r>
            <a:r>
              <a:rPr sz="1724" b="1" spc="-18" dirty="0">
                <a:solidFill>
                  <a:srgbClr val="292934"/>
                </a:solidFill>
                <a:latin typeface="Arial" panose="020B0604020202020204" pitchFamily="34" charset="0"/>
                <a:cs typeface="Arial" panose="020B0604020202020204" pitchFamily="34" charset="0"/>
              </a:rPr>
              <a:t> </a:t>
            </a:r>
            <a:r>
              <a:rPr sz="1724" b="1" dirty="0">
                <a:solidFill>
                  <a:srgbClr val="292934"/>
                </a:solidFill>
                <a:latin typeface="Arial" panose="020B0604020202020204" pitchFamily="34" charset="0"/>
                <a:cs typeface="Arial" panose="020B0604020202020204" pitchFamily="34" charset="0"/>
              </a:rPr>
              <a:t>and</a:t>
            </a:r>
            <a:r>
              <a:rPr lang="en-US" sz="1724" b="1" dirty="0">
                <a:solidFill>
                  <a:srgbClr val="292934"/>
                </a:solidFill>
                <a:latin typeface="Arial" panose="020B0604020202020204" pitchFamily="34" charset="0"/>
                <a:cs typeface="Arial" panose="020B0604020202020204" pitchFamily="34" charset="0"/>
              </a:rPr>
              <a:t> </a:t>
            </a:r>
            <a:r>
              <a:rPr sz="1724" b="1" spc="-36" dirty="0" err="1">
                <a:solidFill>
                  <a:srgbClr val="292934"/>
                </a:solidFill>
                <a:latin typeface="Arial" panose="020B0604020202020204" pitchFamily="34" charset="0"/>
                <a:cs typeface="Arial" panose="020B0604020202020204" pitchFamily="34" charset="0"/>
              </a:rPr>
              <a:t>TactaVest</a:t>
            </a:r>
            <a:endParaRPr sz="1724" dirty="0">
              <a:latin typeface="Arial" panose="020B0604020202020204" pitchFamily="34" charset="0"/>
              <a:cs typeface="Arial" panose="020B0604020202020204" pitchFamily="34" charset="0"/>
            </a:endParaRPr>
          </a:p>
          <a:p>
            <a:pPr marL="11527">
              <a:spcBef>
                <a:spcPts val="826"/>
              </a:spcBef>
            </a:pPr>
            <a:r>
              <a:rPr sz="1724" b="1" dirty="0">
                <a:solidFill>
                  <a:srgbClr val="292934"/>
                </a:solidFill>
                <a:latin typeface="Arial" panose="020B0604020202020204" pitchFamily="34" charset="0"/>
                <a:cs typeface="Arial" panose="020B0604020202020204" pitchFamily="34" charset="0"/>
              </a:rPr>
              <a:t>Navy TSAS</a:t>
            </a:r>
            <a:r>
              <a:rPr sz="1724" b="1" spc="-27" dirty="0">
                <a:solidFill>
                  <a:srgbClr val="292934"/>
                </a:solidFill>
                <a:latin typeface="Arial" panose="020B0604020202020204" pitchFamily="34" charset="0"/>
                <a:cs typeface="Arial" panose="020B0604020202020204" pitchFamily="34" charset="0"/>
              </a:rPr>
              <a:t> </a:t>
            </a:r>
            <a:r>
              <a:rPr sz="1724" b="1" spc="-5" dirty="0">
                <a:solidFill>
                  <a:srgbClr val="292934"/>
                </a:solidFill>
                <a:latin typeface="Arial" panose="020B0604020202020204" pitchFamily="34" charset="0"/>
                <a:cs typeface="Arial" panose="020B0604020202020204" pitchFamily="34" charset="0"/>
              </a:rPr>
              <a:t>Project</a:t>
            </a:r>
            <a:endParaRPr sz="1724" dirty="0">
              <a:latin typeface="Arial" panose="020B0604020202020204" pitchFamily="34" charset="0"/>
              <a:cs typeface="Arial" panose="020B0604020202020204" pitchFamily="34" charset="0"/>
            </a:endParaRPr>
          </a:p>
        </p:txBody>
      </p:sp>
      <p:sp>
        <p:nvSpPr>
          <p:cNvPr id="6" name="object 6"/>
          <p:cNvSpPr/>
          <p:nvPr/>
        </p:nvSpPr>
        <p:spPr>
          <a:xfrm>
            <a:off x="4407568" y="2016416"/>
            <a:ext cx="3008682" cy="2655529"/>
          </a:xfrm>
          <a:prstGeom prst="rect">
            <a:avLst/>
          </a:prstGeom>
          <a:blipFill>
            <a:blip r:embed="rId4"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414014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A1D4E1-AF3E-8046-BED9-816993227A14}"/>
              </a:ext>
            </a:extLst>
          </p:cNvPr>
          <p:cNvSpPr>
            <a:spLocks noGrp="1"/>
          </p:cNvSpPr>
          <p:nvPr>
            <p:ph sz="half" idx="1"/>
          </p:nvPr>
        </p:nvSpPr>
        <p:spPr/>
        <p:txBody>
          <a:bodyPr/>
          <a:lstStyle/>
          <a:p>
            <a:r>
              <a:rPr lang="en-US" dirty="0"/>
              <a:t>Sound</a:t>
            </a:r>
          </a:p>
        </p:txBody>
      </p:sp>
      <p:sp>
        <p:nvSpPr>
          <p:cNvPr id="5" name="Content Placeholder 4">
            <a:extLst>
              <a:ext uri="{FF2B5EF4-FFF2-40B4-BE49-F238E27FC236}">
                <a16:creationId xmlns:a16="http://schemas.microsoft.com/office/drawing/2014/main" id="{928C858D-F613-5B44-A777-AE0F2645ACC6}"/>
              </a:ext>
            </a:extLst>
          </p:cNvPr>
          <p:cNvSpPr>
            <a:spLocks noGrp="1"/>
          </p:cNvSpPr>
          <p:nvPr>
            <p:ph sz="half" idx="10"/>
          </p:nvPr>
        </p:nvSpPr>
        <p:spPr/>
        <p:txBody>
          <a:bodyPr/>
          <a:lstStyle/>
          <a:p>
            <a:endParaRPr lang="en-US"/>
          </a:p>
        </p:txBody>
      </p:sp>
      <p:pic>
        <p:nvPicPr>
          <p:cNvPr id="6" name="Picture 5">
            <a:extLst>
              <a:ext uri="{FF2B5EF4-FFF2-40B4-BE49-F238E27FC236}">
                <a16:creationId xmlns:a16="http://schemas.microsoft.com/office/drawing/2014/main" id="{969B4315-6789-CE4D-92F7-60D78237D62E}"/>
              </a:ext>
            </a:extLst>
          </p:cNvPr>
          <p:cNvPicPr>
            <a:picLocks noChangeAspect="1"/>
          </p:cNvPicPr>
          <p:nvPr/>
        </p:nvPicPr>
        <p:blipFill>
          <a:blip r:embed="rId2"/>
          <a:stretch>
            <a:fillRect/>
          </a:stretch>
        </p:blipFill>
        <p:spPr>
          <a:xfrm>
            <a:off x="3905250" y="1603375"/>
            <a:ext cx="4381500" cy="3651250"/>
          </a:xfrm>
          <a:prstGeom prst="rect">
            <a:avLst/>
          </a:prstGeom>
        </p:spPr>
      </p:pic>
    </p:spTree>
    <p:extLst>
      <p:ext uri="{BB962C8B-B14F-4D97-AF65-F5344CB8AC3E}">
        <p14:creationId xmlns:p14="http://schemas.microsoft.com/office/powerpoint/2010/main" val="268969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7C78E5-1680-A649-939C-32B9EEC3E39B}"/>
              </a:ext>
            </a:extLst>
          </p:cNvPr>
          <p:cNvSpPr>
            <a:spLocks noGrp="1"/>
          </p:cNvSpPr>
          <p:nvPr>
            <p:ph sz="half" idx="1"/>
          </p:nvPr>
        </p:nvSpPr>
        <p:spPr/>
        <p:txBody>
          <a:bodyPr/>
          <a:lstStyle/>
          <a:p>
            <a:r>
              <a:rPr lang="en-US" spc="-68" dirty="0"/>
              <a:t>Example: </a:t>
            </a:r>
            <a:r>
              <a:rPr lang="en-US" spc="-64" dirty="0" err="1"/>
              <a:t>HaptX</a:t>
            </a:r>
            <a:r>
              <a:rPr lang="en-US" spc="-331" dirty="0"/>
              <a:t> </a:t>
            </a:r>
            <a:r>
              <a:rPr lang="en-US" spc="-64" dirty="0"/>
              <a:t>Glove</a:t>
            </a:r>
            <a:endParaRPr lang="en-US" dirty="0"/>
          </a:p>
        </p:txBody>
      </p:sp>
      <p:sp>
        <p:nvSpPr>
          <p:cNvPr id="6" name="Content Placeholder 5">
            <a:extLst>
              <a:ext uri="{FF2B5EF4-FFF2-40B4-BE49-F238E27FC236}">
                <a16:creationId xmlns:a16="http://schemas.microsoft.com/office/drawing/2014/main" id="{3AD0875C-DFD2-F146-AFCB-3A9D8D307A1A}"/>
              </a:ext>
            </a:extLst>
          </p:cNvPr>
          <p:cNvSpPr>
            <a:spLocks noGrp="1"/>
          </p:cNvSpPr>
          <p:nvPr>
            <p:ph sz="half" idx="10"/>
          </p:nvPr>
        </p:nvSpPr>
        <p:spPr/>
        <p:txBody>
          <a:bodyPr/>
          <a:lstStyle/>
          <a:p>
            <a:r>
              <a:rPr lang="en-US" dirty="0">
                <a:hlinkClick r:id="rId3"/>
              </a:rPr>
              <a:t>https://youtu.be/4K-MLVqD1_A</a:t>
            </a:r>
            <a:r>
              <a:rPr lang="en-US" dirty="0"/>
              <a:t> </a:t>
            </a:r>
          </a:p>
        </p:txBody>
      </p:sp>
      <p:pic>
        <p:nvPicPr>
          <p:cNvPr id="7" name="Online Media 6" descr="Virtual Reality Glove In Action - HaptX">
            <a:hlinkClick r:id="" action="ppaction://media"/>
            <a:extLst>
              <a:ext uri="{FF2B5EF4-FFF2-40B4-BE49-F238E27FC236}">
                <a16:creationId xmlns:a16="http://schemas.microsoft.com/office/drawing/2014/main" id="{1D7078EB-04D5-1A44-A755-1706FD473D7E}"/>
              </a:ext>
            </a:extLst>
          </p:cNvPr>
          <p:cNvPicPr>
            <a:picLocks noRot="1" noChangeAspect="1"/>
          </p:cNvPicPr>
          <p:nvPr>
            <a:videoFile r:link="rId1"/>
          </p:nvPr>
        </p:nvPicPr>
        <p:blipFill>
          <a:blip r:embed="rId4"/>
          <a:stretch>
            <a:fillRect/>
          </a:stretch>
        </p:blipFill>
        <p:spPr>
          <a:xfrm>
            <a:off x="1216887" y="1047504"/>
            <a:ext cx="9758225" cy="5489002"/>
          </a:xfrm>
          <a:prstGeom prst="rect">
            <a:avLst/>
          </a:prstGeom>
        </p:spPr>
      </p:pic>
    </p:spTree>
    <p:extLst>
      <p:ext uri="{BB962C8B-B14F-4D97-AF65-F5344CB8AC3E}">
        <p14:creationId xmlns:p14="http://schemas.microsoft.com/office/powerpoint/2010/main" val="323379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57F72E1-C99C-7742-82CF-930C7653BCDF}"/>
              </a:ext>
            </a:extLst>
          </p:cNvPr>
          <p:cNvSpPr>
            <a:spLocks noGrp="1"/>
          </p:cNvSpPr>
          <p:nvPr>
            <p:ph sz="half" idx="1"/>
          </p:nvPr>
        </p:nvSpPr>
        <p:spPr>
          <a:xfrm>
            <a:off x="914400" y="827733"/>
            <a:ext cx="5562600" cy="5202536"/>
          </a:xfrm>
        </p:spPr>
        <p:txBody>
          <a:bodyPr>
            <a:normAutofit/>
          </a:bodyPr>
          <a:lstStyle/>
          <a:p>
            <a:r>
              <a:rPr lang="en-US" dirty="0"/>
              <a:t>Example: Phantom Omni</a:t>
            </a:r>
          </a:p>
          <a:p>
            <a:pPr lvl="1"/>
            <a:r>
              <a:rPr lang="en-US" dirty="0"/>
              <a:t>Combined stylus input/haptic output</a:t>
            </a:r>
          </a:p>
          <a:p>
            <a:pPr lvl="1"/>
            <a:r>
              <a:rPr lang="en-US" dirty="0"/>
              <a:t>6 DOF haptic feedback</a:t>
            </a:r>
          </a:p>
        </p:txBody>
      </p:sp>
      <p:sp>
        <p:nvSpPr>
          <p:cNvPr id="3" name="Content Placeholder 2">
            <a:extLst>
              <a:ext uri="{FF2B5EF4-FFF2-40B4-BE49-F238E27FC236}">
                <a16:creationId xmlns:a16="http://schemas.microsoft.com/office/drawing/2014/main" id="{2877DCAB-141B-3845-A777-E43EF10A0FBE}"/>
              </a:ext>
            </a:extLst>
          </p:cNvPr>
          <p:cNvSpPr>
            <a:spLocks noGrp="1"/>
          </p:cNvSpPr>
          <p:nvPr>
            <p:ph sz="half" idx="10"/>
          </p:nvPr>
        </p:nvSpPr>
        <p:spPr/>
        <p:txBody>
          <a:bodyPr/>
          <a:lstStyle/>
          <a:p>
            <a:endParaRPr lang="en-US"/>
          </a:p>
        </p:txBody>
      </p:sp>
      <p:sp>
        <p:nvSpPr>
          <p:cNvPr id="4" name="object 4"/>
          <p:cNvSpPr/>
          <p:nvPr/>
        </p:nvSpPr>
        <p:spPr>
          <a:xfrm>
            <a:off x="6858000" y="1676400"/>
            <a:ext cx="4620685" cy="3718048"/>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1838664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755066-5E3E-A446-B9A8-342E9079F08F}"/>
              </a:ext>
            </a:extLst>
          </p:cNvPr>
          <p:cNvSpPr>
            <a:spLocks noGrp="1"/>
          </p:cNvSpPr>
          <p:nvPr>
            <p:ph sz="half" idx="1"/>
          </p:nvPr>
        </p:nvSpPr>
        <p:spPr/>
        <p:txBody>
          <a:bodyPr/>
          <a:lstStyle/>
          <a:p>
            <a:r>
              <a:rPr lang="en-US" spc="-64" dirty="0"/>
              <a:t>Phantom </a:t>
            </a:r>
            <a:r>
              <a:rPr lang="en-US" spc="-50" dirty="0"/>
              <a:t>Omni</a:t>
            </a:r>
            <a:r>
              <a:rPr lang="en-US" spc="-359" dirty="0"/>
              <a:t> </a:t>
            </a:r>
            <a:r>
              <a:rPr lang="en-US" spc="-50" dirty="0"/>
              <a:t>Demo</a:t>
            </a:r>
            <a:endParaRPr lang="en-US" dirty="0"/>
          </a:p>
        </p:txBody>
      </p:sp>
      <p:sp>
        <p:nvSpPr>
          <p:cNvPr id="6" name="Content Placeholder 5">
            <a:extLst>
              <a:ext uri="{FF2B5EF4-FFF2-40B4-BE49-F238E27FC236}">
                <a16:creationId xmlns:a16="http://schemas.microsoft.com/office/drawing/2014/main" id="{E7A3EF7C-9FF6-194E-B53B-ED14B018AC16}"/>
              </a:ext>
            </a:extLst>
          </p:cNvPr>
          <p:cNvSpPr>
            <a:spLocks noGrp="1"/>
          </p:cNvSpPr>
          <p:nvPr>
            <p:ph sz="half" idx="10"/>
          </p:nvPr>
        </p:nvSpPr>
        <p:spPr/>
        <p:txBody>
          <a:bodyPr/>
          <a:lstStyle/>
          <a:p>
            <a:r>
              <a:rPr lang="en-US" dirty="0">
                <a:hlinkClick r:id="rId3"/>
              </a:rPr>
              <a:t>https://youtu.be/REA97hRX0WQ</a:t>
            </a:r>
            <a:r>
              <a:rPr lang="en-US" dirty="0"/>
              <a:t> </a:t>
            </a:r>
          </a:p>
        </p:txBody>
      </p:sp>
      <p:pic>
        <p:nvPicPr>
          <p:cNvPr id="7" name="Online Media 6" descr="SensAble PHANTOM Omni Haptic Device In Action!">
            <a:hlinkClick r:id="" action="ppaction://media"/>
            <a:extLst>
              <a:ext uri="{FF2B5EF4-FFF2-40B4-BE49-F238E27FC236}">
                <a16:creationId xmlns:a16="http://schemas.microsoft.com/office/drawing/2014/main" id="{A8E9EA4C-B773-4942-84F6-56D76FE2B3B3}"/>
              </a:ext>
            </a:extLst>
          </p:cNvPr>
          <p:cNvPicPr>
            <a:picLocks noRot="1" noChangeAspect="1"/>
          </p:cNvPicPr>
          <p:nvPr>
            <a:videoFile r:link="rId1"/>
          </p:nvPr>
        </p:nvPicPr>
        <p:blipFill>
          <a:blip r:embed="rId4"/>
          <a:stretch>
            <a:fillRect/>
          </a:stretch>
        </p:blipFill>
        <p:spPr>
          <a:xfrm>
            <a:off x="2476500" y="1029216"/>
            <a:ext cx="7239000" cy="5425307"/>
          </a:xfrm>
          <a:prstGeom prst="rect">
            <a:avLst/>
          </a:prstGeom>
        </p:spPr>
      </p:pic>
    </p:spTree>
    <p:extLst>
      <p:ext uri="{BB962C8B-B14F-4D97-AF65-F5344CB8AC3E}">
        <p14:creationId xmlns:p14="http://schemas.microsoft.com/office/powerpoint/2010/main" val="373408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DEB760-A638-A542-BC4E-834C4E63F8C8}"/>
              </a:ext>
            </a:extLst>
          </p:cNvPr>
          <p:cNvSpPr>
            <a:spLocks noGrp="1"/>
          </p:cNvSpPr>
          <p:nvPr>
            <p:ph sz="half" idx="1"/>
          </p:nvPr>
        </p:nvSpPr>
        <p:spPr>
          <a:xfrm>
            <a:off x="914400" y="533400"/>
            <a:ext cx="10363200" cy="5715000"/>
          </a:xfrm>
        </p:spPr>
        <p:txBody>
          <a:bodyPr>
            <a:normAutofit fontScale="92500" lnSpcReduction="20000"/>
          </a:bodyPr>
          <a:lstStyle/>
          <a:p>
            <a:r>
              <a:rPr lang="en-US" dirty="0"/>
              <a:t>Haptic Glove</a:t>
            </a:r>
          </a:p>
          <a:p>
            <a:endParaRPr lang="en-US" dirty="0"/>
          </a:p>
          <a:p>
            <a:endParaRPr lang="en-US" dirty="0"/>
          </a:p>
          <a:p>
            <a:endParaRPr lang="en-US" dirty="0"/>
          </a:p>
          <a:p>
            <a:endParaRPr lang="en-US" dirty="0"/>
          </a:p>
          <a:p>
            <a:endParaRPr lang="en-US" dirty="0"/>
          </a:p>
          <a:p>
            <a:endParaRPr lang="en-US" dirty="0"/>
          </a:p>
          <a:p>
            <a:endParaRPr lang="en-US" dirty="0"/>
          </a:p>
          <a:p>
            <a:pPr lvl="1"/>
            <a:r>
              <a:rPr lang="en-US" dirty="0"/>
              <a:t>Many examples of haptic gloves</a:t>
            </a:r>
          </a:p>
          <a:p>
            <a:pPr lvl="1"/>
            <a:r>
              <a:rPr lang="en-US" dirty="0"/>
              <a:t>Typically use mechanical device to provide haptic feedback</a:t>
            </a:r>
          </a:p>
        </p:txBody>
      </p:sp>
      <p:sp>
        <p:nvSpPr>
          <p:cNvPr id="3" name="Content Placeholder 2">
            <a:extLst>
              <a:ext uri="{FF2B5EF4-FFF2-40B4-BE49-F238E27FC236}">
                <a16:creationId xmlns:a16="http://schemas.microsoft.com/office/drawing/2014/main" id="{D9A1B8C8-9A9F-A548-BE15-924BA8446A47}"/>
              </a:ext>
            </a:extLst>
          </p:cNvPr>
          <p:cNvSpPr>
            <a:spLocks noGrp="1"/>
          </p:cNvSpPr>
          <p:nvPr>
            <p:ph sz="half" idx="10"/>
          </p:nvPr>
        </p:nvSpPr>
        <p:spPr/>
        <p:txBody>
          <a:bodyPr/>
          <a:lstStyle/>
          <a:p>
            <a:endParaRPr lang="en-US"/>
          </a:p>
        </p:txBody>
      </p:sp>
      <p:sp>
        <p:nvSpPr>
          <p:cNvPr id="4" name="object 4"/>
          <p:cNvSpPr/>
          <p:nvPr/>
        </p:nvSpPr>
        <p:spPr>
          <a:xfrm>
            <a:off x="1371600" y="1244366"/>
            <a:ext cx="8805902" cy="3632434"/>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628272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898B34E-C985-DA4E-A58F-815561EC2CD8}"/>
              </a:ext>
            </a:extLst>
          </p:cNvPr>
          <p:cNvSpPr>
            <a:spLocks noGrp="1"/>
          </p:cNvSpPr>
          <p:nvPr>
            <p:ph sz="half" idx="1"/>
          </p:nvPr>
        </p:nvSpPr>
        <p:spPr/>
        <p:txBody>
          <a:bodyPr>
            <a:normAutofit lnSpcReduction="10000"/>
          </a:bodyPr>
          <a:lstStyle/>
          <a:p>
            <a:r>
              <a:rPr lang="en-US" dirty="0"/>
              <a:t>Haptic Input</a:t>
            </a:r>
          </a:p>
          <a:p>
            <a:endParaRPr lang="en-US" dirty="0"/>
          </a:p>
          <a:p>
            <a:endParaRPr lang="en-US" dirty="0"/>
          </a:p>
          <a:p>
            <a:endParaRPr lang="en-US" dirty="0"/>
          </a:p>
          <a:p>
            <a:endParaRPr lang="en-US" dirty="0"/>
          </a:p>
          <a:p>
            <a:pPr lvl="1"/>
            <a:endParaRPr lang="en-US" dirty="0"/>
          </a:p>
          <a:p>
            <a:pPr lvl="1"/>
            <a:r>
              <a:rPr lang="en-US" dirty="0"/>
              <a:t>AR Haptic Workbench</a:t>
            </a:r>
          </a:p>
          <a:p>
            <a:pPr lvl="2"/>
            <a:r>
              <a:rPr lang="en-US" dirty="0"/>
              <a:t>CSIRO 2003 – Adcock et. al.</a:t>
            </a:r>
          </a:p>
        </p:txBody>
      </p:sp>
      <p:sp>
        <p:nvSpPr>
          <p:cNvPr id="3" name="Content Placeholder 2">
            <a:extLst>
              <a:ext uri="{FF2B5EF4-FFF2-40B4-BE49-F238E27FC236}">
                <a16:creationId xmlns:a16="http://schemas.microsoft.com/office/drawing/2014/main" id="{69BD33BA-C416-C64D-8410-97AF7750D28A}"/>
              </a:ext>
            </a:extLst>
          </p:cNvPr>
          <p:cNvSpPr>
            <a:spLocks noGrp="1"/>
          </p:cNvSpPr>
          <p:nvPr>
            <p:ph sz="half" idx="10"/>
          </p:nvPr>
        </p:nvSpPr>
        <p:spPr/>
        <p:txBody>
          <a:bodyPr/>
          <a:lstStyle/>
          <a:p>
            <a:endParaRPr lang="en-US"/>
          </a:p>
        </p:txBody>
      </p:sp>
      <p:sp>
        <p:nvSpPr>
          <p:cNvPr id="4" name="object 4"/>
          <p:cNvSpPr/>
          <p:nvPr/>
        </p:nvSpPr>
        <p:spPr>
          <a:xfrm>
            <a:off x="3296231" y="1676400"/>
            <a:ext cx="5932918" cy="2947134"/>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304073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0CA966-C7B8-C845-B13A-BA557AF9CAC8}"/>
              </a:ext>
            </a:extLst>
          </p:cNvPr>
          <p:cNvSpPr>
            <a:spLocks noGrp="1"/>
          </p:cNvSpPr>
          <p:nvPr>
            <p:ph sz="half" idx="1"/>
          </p:nvPr>
        </p:nvSpPr>
        <p:spPr/>
        <p:txBody>
          <a:bodyPr>
            <a:normAutofit fontScale="92500" lnSpcReduction="10000"/>
          </a:bodyPr>
          <a:lstStyle/>
          <a:p>
            <a:r>
              <a:rPr lang="en-US" dirty="0"/>
              <a:t>Phantom</a:t>
            </a:r>
          </a:p>
          <a:p>
            <a:endParaRPr lang="en-US" dirty="0"/>
          </a:p>
          <a:p>
            <a:endParaRPr lang="en-US" dirty="0"/>
          </a:p>
          <a:p>
            <a:endParaRPr lang="en-US" dirty="0"/>
          </a:p>
          <a:p>
            <a:endParaRPr lang="en-US" dirty="0"/>
          </a:p>
          <a:p>
            <a:endParaRPr lang="en-US" dirty="0"/>
          </a:p>
          <a:p>
            <a:endParaRPr lang="en-US" dirty="0"/>
          </a:p>
          <a:p>
            <a:pPr lvl="1"/>
            <a:r>
              <a:rPr lang="en-US" dirty="0" err="1"/>
              <a:t>Sensable</a:t>
            </a:r>
            <a:r>
              <a:rPr lang="en-US" dirty="0"/>
              <a:t> Technologies (</a:t>
            </a:r>
            <a:r>
              <a:rPr lang="en-US" dirty="0" err="1"/>
              <a:t>www.sensable.com</a:t>
            </a:r>
            <a:r>
              <a:rPr lang="en-US" dirty="0"/>
              <a:t>)</a:t>
            </a:r>
          </a:p>
          <a:p>
            <a:pPr lvl="1"/>
            <a:r>
              <a:rPr lang="en-US" dirty="0"/>
              <a:t>6 DOF Force Feedback Device</a:t>
            </a:r>
          </a:p>
        </p:txBody>
      </p:sp>
      <p:sp>
        <p:nvSpPr>
          <p:cNvPr id="3" name="Content Placeholder 2">
            <a:extLst>
              <a:ext uri="{FF2B5EF4-FFF2-40B4-BE49-F238E27FC236}">
                <a16:creationId xmlns:a16="http://schemas.microsoft.com/office/drawing/2014/main" id="{0E07E757-5825-8A40-BF01-286FEC912252}"/>
              </a:ext>
            </a:extLst>
          </p:cNvPr>
          <p:cNvSpPr>
            <a:spLocks noGrp="1"/>
          </p:cNvSpPr>
          <p:nvPr>
            <p:ph sz="half" idx="10"/>
          </p:nvPr>
        </p:nvSpPr>
        <p:spPr/>
        <p:txBody>
          <a:bodyPr/>
          <a:lstStyle/>
          <a:p>
            <a:endParaRPr lang="en-US"/>
          </a:p>
        </p:txBody>
      </p:sp>
      <p:sp>
        <p:nvSpPr>
          <p:cNvPr id="4" name="object 4"/>
          <p:cNvSpPr/>
          <p:nvPr/>
        </p:nvSpPr>
        <p:spPr>
          <a:xfrm>
            <a:off x="3251794" y="1770376"/>
            <a:ext cx="5294151" cy="3012783"/>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407538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F17EAC1-A02C-6444-AF87-9A921644F257}"/>
              </a:ext>
            </a:extLst>
          </p:cNvPr>
          <p:cNvSpPr>
            <a:spLocks noGrp="1"/>
          </p:cNvSpPr>
          <p:nvPr>
            <p:ph sz="half" idx="1"/>
          </p:nvPr>
        </p:nvSpPr>
        <p:spPr/>
        <p:txBody>
          <a:bodyPr/>
          <a:lstStyle/>
          <a:p>
            <a:r>
              <a:rPr lang="en-US" dirty="0"/>
              <a:t>Example: Haptic Augmented Reality</a:t>
            </a:r>
          </a:p>
        </p:txBody>
      </p:sp>
      <p:sp>
        <p:nvSpPr>
          <p:cNvPr id="6" name="Content Placeholder 5">
            <a:extLst>
              <a:ext uri="{FF2B5EF4-FFF2-40B4-BE49-F238E27FC236}">
                <a16:creationId xmlns:a16="http://schemas.microsoft.com/office/drawing/2014/main" id="{A71BFD85-48B6-CE47-AC5B-D940E3D41C37}"/>
              </a:ext>
            </a:extLst>
          </p:cNvPr>
          <p:cNvSpPr>
            <a:spLocks noGrp="1"/>
          </p:cNvSpPr>
          <p:nvPr>
            <p:ph sz="half" idx="10"/>
          </p:nvPr>
        </p:nvSpPr>
        <p:spPr/>
        <p:txBody>
          <a:bodyPr/>
          <a:lstStyle/>
          <a:p>
            <a:r>
              <a:rPr lang="en-US" dirty="0">
                <a:hlinkClick r:id="rId3"/>
              </a:rPr>
              <a:t>https://youtu.be/3meAlle8kZs</a:t>
            </a:r>
            <a:r>
              <a:rPr lang="en-US" dirty="0"/>
              <a:t> </a:t>
            </a:r>
          </a:p>
        </p:txBody>
      </p:sp>
      <p:pic>
        <p:nvPicPr>
          <p:cNvPr id="7" name="Online Media 6" descr="Magicvisionlab TEDx Demo: Visuo-Haptic Augmented Reality">
            <a:hlinkClick r:id="" action="ppaction://media"/>
            <a:extLst>
              <a:ext uri="{FF2B5EF4-FFF2-40B4-BE49-F238E27FC236}">
                <a16:creationId xmlns:a16="http://schemas.microsoft.com/office/drawing/2014/main" id="{7ED2F0B1-BA56-B948-97CA-5D3779B3C0A4}"/>
              </a:ext>
            </a:extLst>
          </p:cNvPr>
          <p:cNvPicPr>
            <a:picLocks noRot="1" noChangeAspect="1"/>
          </p:cNvPicPr>
          <p:nvPr>
            <a:videoFile r:link="rId1"/>
          </p:nvPr>
        </p:nvPicPr>
        <p:blipFill>
          <a:blip r:embed="rId4"/>
          <a:stretch>
            <a:fillRect/>
          </a:stretch>
        </p:blipFill>
        <p:spPr>
          <a:xfrm>
            <a:off x="1257300" y="1047504"/>
            <a:ext cx="9677400" cy="5443538"/>
          </a:xfrm>
          <a:prstGeom prst="rect">
            <a:avLst/>
          </a:prstGeom>
        </p:spPr>
      </p:pic>
    </p:spTree>
    <p:extLst>
      <p:ext uri="{BB962C8B-B14F-4D97-AF65-F5344CB8AC3E}">
        <p14:creationId xmlns:p14="http://schemas.microsoft.com/office/powerpoint/2010/main" val="285058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C7CD4D0-CC1A-6F4A-9D3B-D0DD0D6C1994}"/>
              </a:ext>
            </a:extLst>
          </p:cNvPr>
          <p:cNvSpPr>
            <a:spLocks noGrp="1"/>
          </p:cNvSpPr>
          <p:nvPr>
            <p:ph sz="half" idx="1"/>
          </p:nvPr>
        </p:nvSpPr>
        <p:spPr>
          <a:xfrm>
            <a:off x="1905000" y="827733"/>
            <a:ext cx="4953000" cy="5202536"/>
          </a:xfrm>
        </p:spPr>
        <p:txBody>
          <a:bodyPr>
            <a:normAutofit fontScale="92500" lnSpcReduction="20000"/>
          </a:bodyPr>
          <a:lstStyle/>
          <a:p>
            <a:r>
              <a:rPr lang="en-US" dirty="0"/>
              <a:t>Passive Haptics</a:t>
            </a:r>
          </a:p>
          <a:p>
            <a:pPr lvl="1"/>
            <a:r>
              <a:rPr lang="en-US" dirty="0"/>
              <a:t>Not controlled by system</a:t>
            </a:r>
          </a:p>
          <a:p>
            <a:pPr lvl="2"/>
            <a:r>
              <a:rPr lang="en-US" dirty="0"/>
              <a:t>Use real props</a:t>
            </a:r>
          </a:p>
          <a:p>
            <a:pPr lvl="1"/>
            <a:r>
              <a:rPr lang="en-US" dirty="0"/>
              <a:t>Pros</a:t>
            </a:r>
          </a:p>
          <a:p>
            <a:pPr lvl="2"/>
            <a:r>
              <a:rPr lang="en-US" dirty="0"/>
              <a:t>Cheap</a:t>
            </a:r>
          </a:p>
          <a:p>
            <a:pPr lvl="2"/>
            <a:r>
              <a:rPr lang="en-US" dirty="0"/>
              <a:t>Large scale</a:t>
            </a:r>
          </a:p>
          <a:p>
            <a:pPr lvl="2"/>
            <a:r>
              <a:rPr lang="en-US" dirty="0"/>
              <a:t>Accurate</a:t>
            </a:r>
          </a:p>
          <a:p>
            <a:pPr lvl="1"/>
            <a:r>
              <a:rPr lang="en-US" dirty="0"/>
              <a:t>Cons</a:t>
            </a:r>
          </a:p>
          <a:p>
            <a:pPr lvl="2"/>
            <a:r>
              <a:rPr lang="en-US" dirty="0"/>
              <a:t>Not dynamic</a:t>
            </a:r>
          </a:p>
          <a:p>
            <a:pPr lvl="2"/>
            <a:r>
              <a:rPr lang="en-US" dirty="0"/>
              <a:t>Limited use</a:t>
            </a:r>
          </a:p>
        </p:txBody>
      </p:sp>
      <p:sp>
        <p:nvSpPr>
          <p:cNvPr id="3" name="Content Placeholder 2">
            <a:extLst>
              <a:ext uri="{FF2B5EF4-FFF2-40B4-BE49-F238E27FC236}">
                <a16:creationId xmlns:a16="http://schemas.microsoft.com/office/drawing/2014/main" id="{63DBA251-2C9E-6A4A-AF67-2FE0921A80F8}"/>
              </a:ext>
            </a:extLst>
          </p:cNvPr>
          <p:cNvSpPr>
            <a:spLocks noGrp="1"/>
          </p:cNvSpPr>
          <p:nvPr>
            <p:ph sz="half" idx="10"/>
          </p:nvPr>
        </p:nvSpPr>
        <p:spPr/>
        <p:txBody>
          <a:bodyPr/>
          <a:lstStyle/>
          <a:p>
            <a:endParaRPr lang="en-US"/>
          </a:p>
        </p:txBody>
      </p:sp>
      <p:sp>
        <p:nvSpPr>
          <p:cNvPr id="4" name="object 4"/>
          <p:cNvSpPr/>
          <p:nvPr/>
        </p:nvSpPr>
        <p:spPr>
          <a:xfrm>
            <a:off x="7758704" y="348491"/>
            <a:ext cx="2536284" cy="3082065"/>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7833616" y="3577322"/>
            <a:ext cx="2496534" cy="3097354"/>
          </a:xfrm>
          <a:prstGeom prst="rect">
            <a:avLst/>
          </a:prstGeom>
          <a:blipFill>
            <a:blip r:embed="rId3"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1792408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a:spLocks noChangeAspect="1"/>
          </p:cNvSpPr>
          <p:nvPr/>
        </p:nvSpPr>
        <p:spPr>
          <a:xfrm>
            <a:off x="7239000" y="2971800"/>
            <a:ext cx="3733800" cy="3423811"/>
          </a:xfrm>
          <a:prstGeom prst="rect">
            <a:avLst/>
          </a:prstGeom>
          <a:blipFill>
            <a:blip r:embed="rId2" cstate="print"/>
            <a:stretch>
              <a:fillRect/>
            </a:stretch>
          </a:blipFill>
        </p:spPr>
        <p:txBody>
          <a:bodyPr wrap="square" lIns="0" tIns="0" rIns="0" bIns="0" rtlCol="0"/>
          <a:lstStyle/>
          <a:p>
            <a:endParaRPr sz="1227"/>
          </a:p>
        </p:txBody>
      </p:sp>
      <p:sp>
        <p:nvSpPr>
          <p:cNvPr id="13" name="Content Placeholder 12">
            <a:extLst>
              <a:ext uri="{FF2B5EF4-FFF2-40B4-BE49-F238E27FC236}">
                <a16:creationId xmlns:a16="http://schemas.microsoft.com/office/drawing/2014/main" id="{936EC642-F2B4-B648-B485-D303DC59DAE1}"/>
              </a:ext>
            </a:extLst>
          </p:cNvPr>
          <p:cNvSpPr>
            <a:spLocks noGrp="1"/>
          </p:cNvSpPr>
          <p:nvPr>
            <p:ph sz="half" idx="1"/>
          </p:nvPr>
        </p:nvSpPr>
        <p:spPr>
          <a:xfrm>
            <a:off x="2514600" y="827733"/>
            <a:ext cx="7162800" cy="5202536"/>
          </a:xfrm>
        </p:spPr>
        <p:txBody>
          <a:bodyPr>
            <a:normAutofit lnSpcReduction="10000"/>
          </a:bodyPr>
          <a:lstStyle/>
          <a:p>
            <a:r>
              <a:rPr lang="en-US" dirty="0"/>
              <a:t>Near-field (passive) haptics</a:t>
            </a:r>
          </a:p>
          <a:p>
            <a:endParaRPr lang="en-US" dirty="0"/>
          </a:p>
          <a:p>
            <a:pPr lvl="1"/>
            <a:r>
              <a:rPr lang="en-US" dirty="0"/>
              <a:t>Use of props - “poor man’s” haptic display</a:t>
            </a:r>
          </a:p>
          <a:p>
            <a:pPr lvl="1"/>
            <a:r>
              <a:rPr lang="en-US" dirty="0"/>
              <a:t>Grounding in VE</a:t>
            </a:r>
          </a:p>
          <a:p>
            <a:pPr lvl="1"/>
            <a:r>
              <a:rPr lang="en-US" dirty="0"/>
              <a:t>Examples:</a:t>
            </a:r>
          </a:p>
          <a:p>
            <a:pPr lvl="2"/>
            <a:r>
              <a:rPr lang="en-US" dirty="0"/>
              <a:t>pen &amp; tablet</a:t>
            </a:r>
          </a:p>
          <a:p>
            <a:pPr lvl="2"/>
            <a:r>
              <a:rPr lang="en-US" dirty="0"/>
              <a:t>GM: plastic cup</a:t>
            </a:r>
          </a:p>
          <a:p>
            <a:pPr lvl="2"/>
            <a:r>
              <a:rPr lang="en-US" dirty="0"/>
              <a:t>hairy spider</a:t>
            </a:r>
          </a:p>
          <a:p>
            <a:pPr lvl="2"/>
            <a:r>
              <a:rPr lang="en-US" dirty="0"/>
              <a:t>airplane cockpit</a:t>
            </a:r>
          </a:p>
        </p:txBody>
      </p:sp>
      <p:sp>
        <p:nvSpPr>
          <p:cNvPr id="3" name="Content Placeholder 2">
            <a:extLst>
              <a:ext uri="{FF2B5EF4-FFF2-40B4-BE49-F238E27FC236}">
                <a16:creationId xmlns:a16="http://schemas.microsoft.com/office/drawing/2014/main" id="{955957E5-D9CC-8E4B-BF59-D00F730CA80E}"/>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65565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a:spLocks noChangeAspect="1"/>
          </p:cNvSpPr>
          <p:nvPr/>
        </p:nvSpPr>
        <p:spPr>
          <a:xfrm>
            <a:off x="6477000" y="3209426"/>
            <a:ext cx="4371761" cy="3327105"/>
          </a:xfrm>
          <a:prstGeom prst="rect">
            <a:avLst/>
          </a:prstGeom>
          <a:blipFill>
            <a:blip r:embed="rId2" cstate="print"/>
            <a:stretch>
              <a:fillRect/>
            </a:stretch>
          </a:blipFill>
        </p:spPr>
        <p:txBody>
          <a:bodyPr wrap="square" lIns="0" tIns="0" rIns="0" bIns="0" rtlCol="0"/>
          <a:lstStyle/>
          <a:p>
            <a:endParaRPr sz="1227"/>
          </a:p>
        </p:txBody>
      </p:sp>
      <p:sp>
        <p:nvSpPr>
          <p:cNvPr id="13" name="Content Placeholder 12">
            <a:extLst>
              <a:ext uri="{FF2B5EF4-FFF2-40B4-BE49-F238E27FC236}">
                <a16:creationId xmlns:a16="http://schemas.microsoft.com/office/drawing/2014/main" id="{7E02CCE1-1B05-6743-88C7-DC50F7CF20F3}"/>
              </a:ext>
            </a:extLst>
          </p:cNvPr>
          <p:cNvSpPr>
            <a:spLocks noGrp="1"/>
          </p:cNvSpPr>
          <p:nvPr>
            <p:ph sz="half" idx="1"/>
          </p:nvPr>
        </p:nvSpPr>
        <p:spPr/>
        <p:txBody>
          <a:bodyPr/>
          <a:lstStyle/>
          <a:p>
            <a:r>
              <a:rPr lang="en-US" dirty="0"/>
              <a:t>Displaying to other skin senses</a:t>
            </a:r>
          </a:p>
          <a:p>
            <a:pPr lvl="1"/>
            <a:r>
              <a:rPr lang="en-US" dirty="0"/>
              <a:t>Simple, special-purpose “displays” for temperature, air movement, etc.</a:t>
            </a:r>
          </a:p>
          <a:p>
            <a:pPr lvl="2"/>
            <a:r>
              <a:rPr lang="en-US" dirty="0"/>
              <a:t>Fan</a:t>
            </a:r>
          </a:p>
          <a:p>
            <a:pPr lvl="2"/>
            <a:r>
              <a:rPr lang="en-US" dirty="0"/>
              <a:t>Heat lamp</a:t>
            </a:r>
          </a:p>
          <a:p>
            <a:endParaRPr lang="en-US" dirty="0"/>
          </a:p>
        </p:txBody>
      </p:sp>
      <p:sp>
        <p:nvSpPr>
          <p:cNvPr id="3" name="Content Placeholder 2">
            <a:extLst>
              <a:ext uri="{FF2B5EF4-FFF2-40B4-BE49-F238E27FC236}">
                <a16:creationId xmlns:a16="http://schemas.microsoft.com/office/drawing/2014/main" id="{F61A11EE-C0E6-6946-AB6F-65943EEB5674}"/>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527886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20DE6A-BD07-7441-B039-C0988415D774}"/>
              </a:ext>
            </a:extLst>
          </p:cNvPr>
          <p:cNvSpPr>
            <a:spLocks noGrp="1"/>
          </p:cNvSpPr>
          <p:nvPr>
            <p:ph sz="half" idx="1"/>
          </p:nvPr>
        </p:nvSpPr>
        <p:spPr/>
        <p:txBody>
          <a:bodyPr/>
          <a:lstStyle/>
          <a:p>
            <a:r>
              <a:rPr lang="en-US" dirty="0"/>
              <a:t>How the ear works</a:t>
            </a:r>
          </a:p>
        </p:txBody>
      </p:sp>
      <p:sp>
        <p:nvSpPr>
          <p:cNvPr id="3" name="Content Placeholder 2">
            <a:extLst>
              <a:ext uri="{FF2B5EF4-FFF2-40B4-BE49-F238E27FC236}">
                <a16:creationId xmlns:a16="http://schemas.microsoft.com/office/drawing/2014/main" id="{3264978B-6C10-6341-A312-51224F33F1C1}"/>
              </a:ext>
            </a:extLst>
          </p:cNvPr>
          <p:cNvSpPr>
            <a:spLocks noGrp="1"/>
          </p:cNvSpPr>
          <p:nvPr>
            <p:ph sz="half" idx="10"/>
          </p:nvPr>
        </p:nvSpPr>
        <p:spPr/>
        <p:txBody>
          <a:bodyPr/>
          <a:lstStyle/>
          <a:p>
            <a:r>
              <a:rPr lang="en-US" dirty="0">
                <a:hlinkClick r:id="rId3"/>
              </a:rPr>
              <a:t>https://youtu.be/-bKy02f1pD4</a:t>
            </a:r>
            <a:r>
              <a:rPr lang="en-US" dirty="0"/>
              <a:t> </a:t>
            </a:r>
          </a:p>
        </p:txBody>
      </p:sp>
      <p:pic>
        <p:nvPicPr>
          <p:cNvPr id="4" name="Online Media 3" descr="How the ear works">
            <a:hlinkClick r:id="" action="ppaction://media"/>
            <a:extLst>
              <a:ext uri="{FF2B5EF4-FFF2-40B4-BE49-F238E27FC236}">
                <a16:creationId xmlns:a16="http://schemas.microsoft.com/office/drawing/2014/main" id="{DA12E8E4-F454-0E49-A87B-CBBD786D12A0}"/>
              </a:ext>
            </a:extLst>
          </p:cNvPr>
          <p:cNvPicPr>
            <a:picLocks noRot="1" noChangeAspect="1"/>
          </p:cNvPicPr>
          <p:nvPr>
            <a:videoFile r:link="rId1"/>
          </p:nvPr>
        </p:nvPicPr>
        <p:blipFill>
          <a:blip r:embed="rId4"/>
          <a:stretch>
            <a:fillRect/>
          </a:stretch>
        </p:blipFill>
        <p:spPr>
          <a:xfrm>
            <a:off x="1219200" y="1038360"/>
            <a:ext cx="9753600" cy="5486400"/>
          </a:xfrm>
          <a:prstGeom prst="rect">
            <a:avLst/>
          </a:prstGeom>
        </p:spPr>
      </p:pic>
    </p:spTree>
    <p:extLst>
      <p:ext uri="{BB962C8B-B14F-4D97-AF65-F5344CB8AC3E}">
        <p14:creationId xmlns:p14="http://schemas.microsoft.com/office/powerpoint/2010/main" val="246924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F1CE510-09B9-D741-B2C1-F4BBD6BB0CC3}"/>
              </a:ext>
            </a:extLst>
          </p:cNvPr>
          <p:cNvSpPr>
            <a:spLocks noGrp="1"/>
          </p:cNvSpPr>
          <p:nvPr>
            <p:ph sz="half" idx="1"/>
          </p:nvPr>
        </p:nvSpPr>
        <p:spPr/>
        <p:txBody>
          <a:bodyPr/>
          <a:lstStyle/>
          <a:p>
            <a:r>
              <a:rPr lang="en-US" spc="-45" dirty="0"/>
              <a:t>UNC </a:t>
            </a:r>
            <a:r>
              <a:rPr lang="en-US" spc="-64" dirty="0"/>
              <a:t>Being There</a:t>
            </a:r>
            <a:r>
              <a:rPr lang="en-US" spc="-535" dirty="0"/>
              <a:t> </a:t>
            </a:r>
            <a:r>
              <a:rPr lang="en-US" spc="-86" dirty="0"/>
              <a:t>Project</a:t>
            </a:r>
            <a:endParaRPr lang="en-US" dirty="0"/>
          </a:p>
        </p:txBody>
      </p:sp>
      <p:sp>
        <p:nvSpPr>
          <p:cNvPr id="9" name="Content Placeholder 8">
            <a:extLst>
              <a:ext uri="{FF2B5EF4-FFF2-40B4-BE49-F238E27FC236}">
                <a16:creationId xmlns:a16="http://schemas.microsoft.com/office/drawing/2014/main" id="{89F2CBC7-4F99-9D42-8CE0-B66AB9785323}"/>
              </a:ext>
            </a:extLst>
          </p:cNvPr>
          <p:cNvSpPr>
            <a:spLocks noGrp="1"/>
          </p:cNvSpPr>
          <p:nvPr>
            <p:ph sz="half" idx="10"/>
          </p:nvPr>
        </p:nvSpPr>
        <p:spPr/>
        <p:txBody>
          <a:bodyPr/>
          <a:lstStyle/>
          <a:p>
            <a:endParaRPr lang="en-US"/>
          </a:p>
        </p:txBody>
      </p:sp>
      <p:sp>
        <p:nvSpPr>
          <p:cNvPr id="3" name="object 3"/>
          <p:cNvSpPr/>
          <p:nvPr/>
        </p:nvSpPr>
        <p:spPr>
          <a:xfrm>
            <a:off x="2092961" y="2054633"/>
            <a:ext cx="2602021" cy="1894186"/>
          </a:xfrm>
          <a:prstGeom prst="rect">
            <a:avLst/>
          </a:prstGeom>
          <a:blipFill>
            <a:blip r:embed="rId2" cstate="print"/>
            <a:stretch>
              <a:fillRect/>
            </a:stretch>
          </a:blipFill>
        </p:spPr>
        <p:txBody>
          <a:bodyPr wrap="square" lIns="0" tIns="0" rIns="0" bIns="0" rtlCol="0"/>
          <a:lstStyle/>
          <a:p>
            <a:endParaRPr sz="1634"/>
          </a:p>
        </p:txBody>
      </p:sp>
      <p:sp>
        <p:nvSpPr>
          <p:cNvPr id="4" name="object 4"/>
          <p:cNvSpPr/>
          <p:nvPr/>
        </p:nvSpPr>
        <p:spPr>
          <a:xfrm>
            <a:off x="4760722" y="2054633"/>
            <a:ext cx="2602021" cy="1894186"/>
          </a:xfrm>
          <a:prstGeom prst="rect">
            <a:avLst/>
          </a:prstGeom>
          <a:blipFill>
            <a:blip r:embed="rId3" cstate="print"/>
            <a:stretch>
              <a:fillRect/>
            </a:stretch>
          </a:blipFill>
        </p:spPr>
        <p:txBody>
          <a:bodyPr wrap="square" lIns="0" tIns="0" rIns="0" bIns="0" rtlCol="0"/>
          <a:lstStyle/>
          <a:p>
            <a:endParaRPr sz="1634"/>
          </a:p>
        </p:txBody>
      </p:sp>
      <p:sp>
        <p:nvSpPr>
          <p:cNvPr id="5" name="object 5"/>
          <p:cNvSpPr/>
          <p:nvPr/>
        </p:nvSpPr>
        <p:spPr>
          <a:xfrm>
            <a:off x="3427607" y="3997744"/>
            <a:ext cx="2600492" cy="1892656"/>
          </a:xfrm>
          <a:prstGeom prst="rect">
            <a:avLst/>
          </a:prstGeom>
          <a:blipFill>
            <a:blip r:embed="rId4" cstate="print"/>
            <a:stretch>
              <a:fillRect/>
            </a:stretch>
          </a:blipFill>
        </p:spPr>
        <p:txBody>
          <a:bodyPr wrap="square" lIns="0" tIns="0" rIns="0" bIns="0" rtlCol="0"/>
          <a:lstStyle/>
          <a:p>
            <a:endParaRPr sz="1634"/>
          </a:p>
        </p:txBody>
      </p:sp>
      <p:sp>
        <p:nvSpPr>
          <p:cNvPr id="6" name="object 6"/>
          <p:cNvSpPr/>
          <p:nvPr/>
        </p:nvSpPr>
        <p:spPr>
          <a:xfrm>
            <a:off x="7430011" y="2054633"/>
            <a:ext cx="2602021" cy="1894186"/>
          </a:xfrm>
          <a:prstGeom prst="rect">
            <a:avLst/>
          </a:prstGeom>
          <a:blipFill>
            <a:blip r:embed="rId5" cstate="print"/>
            <a:stretch>
              <a:fillRect/>
            </a:stretch>
          </a:blipFill>
        </p:spPr>
        <p:txBody>
          <a:bodyPr wrap="square" lIns="0" tIns="0" rIns="0" bIns="0" rtlCol="0"/>
          <a:lstStyle/>
          <a:p>
            <a:endParaRPr sz="1634"/>
          </a:p>
        </p:txBody>
      </p:sp>
      <p:sp>
        <p:nvSpPr>
          <p:cNvPr id="7" name="object 7"/>
          <p:cNvSpPr/>
          <p:nvPr/>
        </p:nvSpPr>
        <p:spPr>
          <a:xfrm>
            <a:off x="6095366" y="3997744"/>
            <a:ext cx="2602021" cy="1892656"/>
          </a:xfrm>
          <a:prstGeom prst="rect">
            <a:avLst/>
          </a:prstGeom>
          <a:blipFill>
            <a:blip r:embed="rId6"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431113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871CD51-5979-424E-9F1E-48CEE9DA6323}"/>
              </a:ext>
            </a:extLst>
          </p:cNvPr>
          <p:cNvSpPr>
            <a:spLocks noGrp="1"/>
          </p:cNvSpPr>
          <p:nvPr>
            <p:ph sz="half" idx="1"/>
          </p:nvPr>
        </p:nvSpPr>
        <p:spPr/>
        <p:txBody>
          <a:bodyPr>
            <a:normAutofit fontScale="92500" lnSpcReduction="10000"/>
          </a:bodyPr>
          <a:lstStyle/>
          <a:p>
            <a:r>
              <a:rPr lang="en-US" spc="-68" dirty="0"/>
              <a:t>Passive Haptic</a:t>
            </a:r>
            <a:r>
              <a:rPr lang="en-US" spc="-336" dirty="0"/>
              <a:t> </a:t>
            </a:r>
            <a:r>
              <a:rPr lang="en-US" spc="-64" dirty="0"/>
              <a:t>Paddle</a:t>
            </a:r>
          </a:p>
          <a:p>
            <a:endParaRPr lang="en-US" spc="-64" dirty="0"/>
          </a:p>
          <a:p>
            <a:endParaRPr lang="en-US" spc="-64" dirty="0"/>
          </a:p>
          <a:p>
            <a:endParaRPr lang="en-US" spc="-64" dirty="0"/>
          </a:p>
          <a:p>
            <a:endParaRPr lang="en-US" spc="-64" dirty="0"/>
          </a:p>
          <a:p>
            <a:endParaRPr lang="en-US" spc="-64" dirty="0"/>
          </a:p>
          <a:p>
            <a:pPr lvl="1"/>
            <a:endParaRPr lang="en-US" spc="-64" dirty="0"/>
          </a:p>
          <a:p>
            <a:pPr marL="187306" lvl="1" indent="-175779">
              <a:spcBef>
                <a:spcPts val="690"/>
              </a:spcBef>
              <a:buClr>
                <a:srgbClr val="93A299"/>
              </a:buClr>
              <a:buSzPct val="86000"/>
              <a:tabLst>
                <a:tab pos="187882" algn="l"/>
              </a:tabLst>
            </a:pPr>
            <a:r>
              <a:rPr lang="en-US" sz="3200" spc="18" dirty="0">
                <a:solidFill>
                  <a:srgbClr val="292934"/>
                </a:solidFill>
                <a:latin typeface="Arial"/>
                <a:cs typeface="Arial"/>
              </a:rPr>
              <a:t>Using physical props </a:t>
            </a:r>
            <a:r>
              <a:rPr lang="en-US" sz="3200" spc="9" dirty="0">
                <a:solidFill>
                  <a:srgbClr val="292934"/>
                </a:solidFill>
                <a:latin typeface="Arial"/>
                <a:cs typeface="Arial"/>
              </a:rPr>
              <a:t>to </a:t>
            </a:r>
            <a:r>
              <a:rPr lang="en-US" sz="3200" spc="18" dirty="0">
                <a:solidFill>
                  <a:srgbClr val="292934"/>
                </a:solidFill>
                <a:latin typeface="Arial"/>
                <a:cs typeface="Arial"/>
              </a:rPr>
              <a:t>provide </a:t>
            </a:r>
            <a:r>
              <a:rPr lang="en-US" sz="3200" spc="14" dirty="0">
                <a:solidFill>
                  <a:srgbClr val="292934"/>
                </a:solidFill>
                <a:latin typeface="Arial"/>
                <a:cs typeface="Arial"/>
              </a:rPr>
              <a:t>haptic</a:t>
            </a:r>
            <a:r>
              <a:rPr lang="en-US" sz="3200" spc="-9" dirty="0">
                <a:solidFill>
                  <a:srgbClr val="292934"/>
                </a:solidFill>
                <a:latin typeface="Arial"/>
                <a:cs typeface="Arial"/>
              </a:rPr>
              <a:t> </a:t>
            </a:r>
            <a:r>
              <a:rPr lang="en-US" sz="3200" spc="18" dirty="0">
                <a:solidFill>
                  <a:srgbClr val="292934"/>
                </a:solidFill>
                <a:latin typeface="Arial"/>
                <a:cs typeface="Arial"/>
              </a:rPr>
              <a:t>feedback</a:t>
            </a:r>
            <a:endParaRPr lang="en-US" sz="3200" dirty="0">
              <a:latin typeface="Arial"/>
              <a:cs typeface="Arial"/>
            </a:endParaRPr>
          </a:p>
          <a:p>
            <a:pPr marL="187306" lvl="1" indent="-175779">
              <a:spcBef>
                <a:spcPts val="604"/>
              </a:spcBef>
              <a:buClr>
                <a:srgbClr val="93A299"/>
              </a:buClr>
              <a:buSzPct val="86000"/>
              <a:tabLst>
                <a:tab pos="187882" algn="l"/>
              </a:tabLst>
            </a:pPr>
            <a:r>
              <a:rPr lang="en-US" sz="3200" spc="9" dirty="0">
                <a:solidFill>
                  <a:srgbClr val="292934"/>
                </a:solidFill>
                <a:latin typeface="Arial"/>
                <a:cs typeface="Arial"/>
                <a:hlinkClick r:id="rId2"/>
              </a:rPr>
              <a:t>http://www.cs.wpi.edu/~gogo/hive/</a:t>
            </a:r>
            <a:endParaRPr lang="en-US" sz="3200" dirty="0">
              <a:latin typeface="Arial"/>
              <a:cs typeface="Arial"/>
            </a:endParaRPr>
          </a:p>
        </p:txBody>
      </p:sp>
      <p:sp>
        <p:nvSpPr>
          <p:cNvPr id="7" name="Content Placeholder 6">
            <a:extLst>
              <a:ext uri="{FF2B5EF4-FFF2-40B4-BE49-F238E27FC236}">
                <a16:creationId xmlns:a16="http://schemas.microsoft.com/office/drawing/2014/main" id="{33C2E15E-10BC-F74D-ACA5-AA68C80B136E}"/>
              </a:ext>
            </a:extLst>
          </p:cNvPr>
          <p:cNvSpPr>
            <a:spLocks noGrp="1"/>
          </p:cNvSpPr>
          <p:nvPr>
            <p:ph sz="half" idx="10"/>
          </p:nvPr>
        </p:nvSpPr>
        <p:spPr/>
        <p:txBody>
          <a:bodyPr/>
          <a:lstStyle/>
          <a:p>
            <a:endParaRPr lang="en-US"/>
          </a:p>
        </p:txBody>
      </p:sp>
      <p:sp>
        <p:nvSpPr>
          <p:cNvPr id="4" name="object 4"/>
          <p:cNvSpPr/>
          <p:nvPr/>
        </p:nvSpPr>
        <p:spPr>
          <a:xfrm>
            <a:off x="2132711" y="1753460"/>
            <a:ext cx="4003933" cy="3204369"/>
          </a:xfrm>
          <a:prstGeom prst="rect">
            <a:avLst/>
          </a:prstGeom>
          <a:blipFill>
            <a:blip r:embed="rId3" cstate="print"/>
            <a:stretch>
              <a:fillRect/>
            </a:stretch>
          </a:blipFill>
        </p:spPr>
        <p:txBody>
          <a:bodyPr wrap="square" lIns="0" tIns="0" rIns="0" bIns="0" rtlCol="0"/>
          <a:lstStyle/>
          <a:p>
            <a:endParaRPr sz="1634"/>
          </a:p>
        </p:txBody>
      </p:sp>
      <p:sp>
        <p:nvSpPr>
          <p:cNvPr id="5" name="object 5"/>
          <p:cNvSpPr/>
          <p:nvPr/>
        </p:nvSpPr>
        <p:spPr>
          <a:xfrm>
            <a:off x="6202383" y="1883408"/>
            <a:ext cx="3803661" cy="2944473"/>
          </a:xfrm>
          <a:prstGeom prst="rect">
            <a:avLst/>
          </a:prstGeom>
          <a:blipFill>
            <a:blip r:embed="rId4"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3863485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E78D23-02F6-0D46-919B-8084D7C8D169}"/>
              </a:ext>
            </a:extLst>
          </p:cNvPr>
          <p:cNvSpPr>
            <a:spLocks noGrp="1"/>
          </p:cNvSpPr>
          <p:nvPr>
            <p:ph sz="half" idx="1"/>
          </p:nvPr>
        </p:nvSpPr>
        <p:spPr>
          <a:xfrm>
            <a:off x="2933700" y="827733"/>
            <a:ext cx="6324600" cy="5202536"/>
          </a:xfrm>
        </p:spPr>
        <p:txBody>
          <a:bodyPr/>
          <a:lstStyle/>
          <a:p>
            <a:r>
              <a:rPr lang="en-US" dirty="0"/>
              <a:t>Large format displays</a:t>
            </a:r>
          </a:p>
          <a:p>
            <a:pPr lvl="1"/>
            <a:r>
              <a:rPr lang="en-US" dirty="0"/>
              <a:t>There are many large physical displays that help provide realism</a:t>
            </a:r>
          </a:p>
          <a:p>
            <a:pPr lvl="2"/>
            <a:r>
              <a:rPr lang="en-US" dirty="0"/>
              <a:t>Think aircraft simulator containing real looking aircraft controls</a:t>
            </a:r>
          </a:p>
        </p:txBody>
      </p:sp>
      <p:sp>
        <p:nvSpPr>
          <p:cNvPr id="3" name="Content Placeholder 2">
            <a:extLst>
              <a:ext uri="{FF2B5EF4-FFF2-40B4-BE49-F238E27FC236}">
                <a16:creationId xmlns:a16="http://schemas.microsoft.com/office/drawing/2014/main" id="{19673262-C63D-954D-B5ED-20897F68B4D2}"/>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724195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a:extLst>
              <a:ext uri="{FF2B5EF4-FFF2-40B4-BE49-F238E27FC236}">
                <a16:creationId xmlns:a16="http://schemas.microsoft.com/office/drawing/2014/main" id="{1CD18358-8803-174E-8C71-788F6A645A36}"/>
              </a:ext>
            </a:extLst>
          </p:cNvPr>
          <p:cNvSpPr>
            <a:spLocks noGrp="1" noChangeArrowheads="1"/>
          </p:cNvSpPr>
          <p:nvPr>
            <p:ph sz="half" idx="1"/>
          </p:nvPr>
        </p:nvSpPr>
        <p:spPr>
          <a:xfrm>
            <a:off x="914400" y="827733"/>
            <a:ext cx="7543800" cy="5202536"/>
          </a:xfrm>
        </p:spPr>
        <p:txBody>
          <a:bodyPr>
            <a:normAutofit fontScale="92500" lnSpcReduction="10000"/>
          </a:bodyPr>
          <a:lstStyle/>
          <a:p>
            <a:r>
              <a:rPr lang="en-US" altLang="en-US" dirty="0"/>
              <a:t>The Virtual </a:t>
            </a:r>
            <a:r>
              <a:rPr lang="en-US" altLang="en-US" dirty="0" err="1"/>
              <a:t>Palpitator</a:t>
            </a:r>
            <a:endParaRPr lang="en-US" altLang="en-US" dirty="0"/>
          </a:p>
          <a:p>
            <a:pPr lvl="1"/>
            <a:r>
              <a:rPr lang="en-US" altLang="en-US" dirty="0"/>
              <a:t>Simulate touch of bovine reproductive system</a:t>
            </a:r>
          </a:p>
          <a:p>
            <a:pPr lvl="1"/>
            <a:r>
              <a:rPr lang="en-US" altLang="en-US" dirty="0"/>
              <a:t>Addresses these issues (from </a:t>
            </a:r>
            <a:r>
              <a:rPr lang="en-US" altLang="en-US" dirty="0" err="1"/>
              <a:t>Virtalis</a:t>
            </a:r>
            <a:r>
              <a:rPr lang="en-US" altLang="en-US" dirty="0"/>
              <a:t> website)</a:t>
            </a:r>
          </a:p>
          <a:p>
            <a:pPr lvl="2"/>
            <a:r>
              <a:rPr lang="en-US" altLang="en-US" dirty="0"/>
              <a:t>difficult to guide students when the instructor can’t see what they are palpating inside the cow/horse.</a:t>
            </a:r>
          </a:p>
          <a:p>
            <a:pPr lvl="2"/>
            <a:r>
              <a:rPr lang="en-US" altLang="en-US" dirty="0"/>
              <a:t>students can’t see what the instructor is doing, so can’t copy.</a:t>
            </a:r>
          </a:p>
          <a:p>
            <a:pPr lvl="2"/>
            <a:r>
              <a:rPr lang="en-US" altLang="en-US" dirty="0"/>
              <a:t>little quality feedback from "the patient"</a:t>
            </a:r>
          </a:p>
          <a:p>
            <a:pPr lvl="2"/>
            <a:r>
              <a:rPr lang="en-US" altLang="en-US" dirty="0"/>
              <a:t>concerns for animal welfare</a:t>
            </a:r>
          </a:p>
        </p:txBody>
      </p:sp>
      <p:sp>
        <p:nvSpPr>
          <p:cNvPr id="4" name="Content Placeholder 3">
            <a:extLst>
              <a:ext uri="{FF2B5EF4-FFF2-40B4-BE49-F238E27FC236}">
                <a16:creationId xmlns:a16="http://schemas.microsoft.com/office/drawing/2014/main" id="{0417172B-3C49-B148-9558-9C515385E730}"/>
              </a:ext>
            </a:extLst>
          </p:cNvPr>
          <p:cNvSpPr>
            <a:spLocks noGrp="1"/>
          </p:cNvSpPr>
          <p:nvPr>
            <p:ph sz="half" idx="10"/>
          </p:nvPr>
        </p:nvSpPr>
        <p:spPr/>
        <p:txBody>
          <a:bodyPr/>
          <a:lstStyle/>
          <a:p>
            <a:endParaRPr lang="en-US"/>
          </a:p>
        </p:txBody>
      </p:sp>
      <p:pic>
        <p:nvPicPr>
          <p:cNvPr id="4102" name="Picture 6">
            <a:extLst>
              <a:ext uri="{FF2B5EF4-FFF2-40B4-BE49-F238E27FC236}">
                <a16:creationId xmlns:a16="http://schemas.microsoft.com/office/drawing/2014/main" id="{E5F9A226-7CAD-D848-ADE0-C31A950B4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2133600"/>
            <a:ext cx="33337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1085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a:extLst>
              <a:ext uri="{FF2B5EF4-FFF2-40B4-BE49-F238E27FC236}">
                <a16:creationId xmlns:a16="http://schemas.microsoft.com/office/drawing/2014/main" id="{F34441E9-7EA0-CB4C-8FCD-A62B171ED7D0}"/>
              </a:ext>
            </a:extLst>
          </p:cNvPr>
          <p:cNvSpPr>
            <a:spLocks noGrp="1" noChangeArrowheads="1"/>
          </p:cNvSpPr>
          <p:nvPr>
            <p:ph sz="half" idx="1"/>
          </p:nvPr>
        </p:nvSpPr>
        <p:spPr>
          <a:xfrm>
            <a:off x="914400" y="827733"/>
            <a:ext cx="5181600" cy="3058467"/>
          </a:xfrm>
        </p:spPr>
        <p:txBody>
          <a:bodyPr/>
          <a:lstStyle/>
          <a:p>
            <a:r>
              <a:rPr lang="en-US" altLang="en-US" dirty="0"/>
              <a:t>Shape Displays</a:t>
            </a:r>
          </a:p>
          <a:p>
            <a:pPr lvl="1"/>
            <a:r>
              <a:rPr lang="en-US" altLang="en-US" dirty="0"/>
              <a:t>Combine tactile and force feedback</a:t>
            </a:r>
          </a:p>
          <a:p>
            <a:pPr lvl="2"/>
            <a:r>
              <a:rPr lang="en-US" altLang="en-US" dirty="0"/>
              <a:t>Project FEELEX</a:t>
            </a:r>
          </a:p>
        </p:txBody>
      </p:sp>
      <p:sp>
        <p:nvSpPr>
          <p:cNvPr id="3" name="Content Placeholder 2">
            <a:extLst>
              <a:ext uri="{FF2B5EF4-FFF2-40B4-BE49-F238E27FC236}">
                <a16:creationId xmlns:a16="http://schemas.microsoft.com/office/drawing/2014/main" id="{A8DAEABC-1CD1-954E-93D0-DADF473417CA}"/>
              </a:ext>
            </a:extLst>
          </p:cNvPr>
          <p:cNvSpPr>
            <a:spLocks noGrp="1"/>
          </p:cNvSpPr>
          <p:nvPr>
            <p:ph sz="half" idx="10"/>
          </p:nvPr>
        </p:nvSpPr>
        <p:spPr/>
        <p:txBody>
          <a:bodyPr/>
          <a:lstStyle/>
          <a:p>
            <a:r>
              <a:rPr lang="en-US" dirty="0">
                <a:hlinkClick r:id="rId4"/>
              </a:rPr>
              <a:t>https://youtu.be/EOl7n0sqs14?t=14</a:t>
            </a:r>
            <a:r>
              <a:rPr lang="en-US" dirty="0"/>
              <a:t> </a:t>
            </a:r>
          </a:p>
        </p:txBody>
      </p:sp>
      <p:pic>
        <p:nvPicPr>
          <p:cNvPr id="7" name="Picture 4">
            <a:extLst>
              <a:ext uri="{FF2B5EF4-FFF2-40B4-BE49-F238E27FC236}">
                <a16:creationId xmlns:a16="http://schemas.microsoft.com/office/drawing/2014/main" id="{8C7F99A2-1332-AF4D-BAF1-F5D807E748C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a:xfrm>
            <a:off x="2381250" y="3712766"/>
            <a:ext cx="2247900" cy="2997200"/>
          </a:xfrm>
          <a:prstGeom prst="rect">
            <a:avLst/>
          </a:prstGeom>
        </p:spPr>
      </p:pic>
      <p:pic>
        <p:nvPicPr>
          <p:cNvPr id="2" name="Online Media 1" descr="Haptic Screen">
            <a:hlinkClick r:id="" action="ppaction://media"/>
            <a:extLst>
              <a:ext uri="{FF2B5EF4-FFF2-40B4-BE49-F238E27FC236}">
                <a16:creationId xmlns:a16="http://schemas.microsoft.com/office/drawing/2014/main" id="{1A913939-24FA-5743-B63C-178AC7457C9E}"/>
              </a:ext>
            </a:extLst>
          </p:cNvPr>
          <p:cNvPicPr>
            <a:picLocks noRot="1" noChangeAspect="1"/>
          </p:cNvPicPr>
          <p:nvPr>
            <a:videoFile r:link="rId1"/>
          </p:nvPr>
        </p:nvPicPr>
        <p:blipFill>
          <a:blip r:embed="rId6"/>
          <a:stretch>
            <a:fillRect/>
          </a:stretch>
        </p:blipFill>
        <p:spPr>
          <a:xfrm>
            <a:off x="6248400" y="1244600"/>
            <a:ext cx="5829300" cy="4368800"/>
          </a:xfrm>
          <a:prstGeom prst="rect">
            <a:avLst/>
          </a:prstGeom>
        </p:spPr>
      </p:pic>
    </p:spTree>
    <p:extLst>
      <p:ext uri="{BB962C8B-B14F-4D97-AF65-F5344CB8AC3E}">
        <p14:creationId xmlns:p14="http://schemas.microsoft.com/office/powerpoint/2010/main" val="345822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a:extLst>
              <a:ext uri="{FF2B5EF4-FFF2-40B4-BE49-F238E27FC236}">
                <a16:creationId xmlns:a16="http://schemas.microsoft.com/office/drawing/2014/main" id="{9132A226-E302-8C4E-8527-449AB8C774E8}"/>
              </a:ext>
            </a:extLst>
          </p:cNvPr>
          <p:cNvSpPr>
            <a:spLocks noGrp="1" noChangeArrowheads="1"/>
          </p:cNvSpPr>
          <p:nvPr>
            <p:ph sz="half" idx="1"/>
          </p:nvPr>
        </p:nvSpPr>
        <p:spPr>
          <a:xfrm>
            <a:off x="914400" y="827733"/>
            <a:ext cx="4876800" cy="2516732"/>
          </a:xfrm>
        </p:spPr>
        <p:txBody>
          <a:bodyPr/>
          <a:lstStyle/>
          <a:p>
            <a:r>
              <a:rPr lang="en-US" altLang="en-US" dirty="0"/>
              <a:t>A cool DARPA project</a:t>
            </a:r>
          </a:p>
          <a:p>
            <a:pPr lvl="1"/>
            <a:r>
              <a:rPr lang="en-US" altLang="en-US" dirty="0"/>
              <a:t>Dynamic sand table</a:t>
            </a:r>
          </a:p>
        </p:txBody>
      </p:sp>
      <p:sp>
        <p:nvSpPr>
          <p:cNvPr id="4" name="Content Placeholder 3">
            <a:extLst>
              <a:ext uri="{FF2B5EF4-FFF2-40B4-BE49-F238E27FC236}">
                <a16:creationId xmlns:a16="http://schemas.microsoft.com/office/drawing/2014/main" id="{83A04421-A79F-B743-9F0F-CB71FF4A8EC6}"/>
              </a:ext>
            </a:extLst>
          </p:cNvPr>
          <p:cNvSpPr>
            <a:spLocks noGrp="1"/>
          </p:cNvSpPr>
          <p:nvPr>
            <p:ph sz="half" idx="10"/>
          </p:nvPr>
        </p:nvSpPr>
        <p:spPr/>
        <p:txBody>
          <a:bodyPr/>
          <a:lstStyle/>
          <a:p>
            <a:r>
              <a:rPr lang="en-US" dirty="0">
                <a:hlinkClick r:id="rId4"/>
              </a:rPr>
              <a:t>https://youtu.be/AxJmFj7nbMA?t=15</a:t>
            </a:r>
            <a:r>
              <a:rPr lang="en-US" dirty="0"/>
              <a:t> </a:t>
            </a:r>
          </a:p>
        </p:txBody>
      </p:sp>
      <p:pic>
        <p:nvPicPr>
          <p:cNvPr id="7" name="Picture 6">
            <a:extLst>
              <a:ext uri="{FF2B5EF4-FFF2-40B4-BE49-F238E27FC236}">
                <a16:creationId xmlns:a16="http://schemas.microsoft.com/office/drawing/2014/main" id="{8D990E45-60B4-F74F-8DC4-BF7AF8BCF1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14400" y="3344465"/>
            <a:ext cx="4470400" cy="3352800"/>
          </a:xfrm>
          <a:prstGeom prst="rect">
            <a:avLst/>
          </a:prstGeom>
          <a:ln/>
        </p:spPr>
      </p:pic>
      <p:pic>
        <p:nvPicPr>
          <p:cNvPr id="5" name="Online Media 4" descr="Augmented REality Sandtable (ARES)">
            <a:hlinkClick r:id="" action="ppaction://media"/>
            <a:extLst>
              <a:ext uri="{FF2B5EF4-FFF2-40B4-BE49-F238E27FC236}">
                <a16:creationId xmlns:a16="http://schemas.microsoft.com/office/drawing/2014/main" id="{7624C517-ADEE-EE4F-A1E9-83D667CF73FE}"/>
              </a:ext>
            </a:extLst>
          </p:cNvPr>
          <p:cNvPicPr>
            <a:picLocks noRot="1" noChangeAspect="1"/>
          </p:cNvPicPr>
          <p:nvPr>
            <a:videoFile r:link="rId1"/>
          </p:nvPr>
        </p:nvPicPr>
        <p:blipFill>
          <a:blip r:embed="rId6"/>
          <a:stretch>
            <a:fillRect/>
          </a:stretch>
        </p:blipFill>
        <p:spPr>
          <a:xfrm>
            <a:off x="5943600" y="1629965"/>
            <a:ext cx="6096000" cy="3429000"/>
          </a:xfrm>
          <a:prstGeom prst="rect">
            <a:avLst/>
          </a:prstGeom>
        </p:spPr>
      </p:pic>
    </p:spTree>
    <p:extLst>
      <p:ext uri="{BB962C8B-B14F-4D97-AF65-F5344CB8AC3E}">
        <p14:creationId xmlns:p14="http://schemas.microsoft.com/office/powerpoint/2010/main" val="417884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9B57DA-868D-B546-9A06-A952CB4327D7}"/>
              </a:ext>
            </a:extLst>
          </p:cNvPr>
          <p:cNvSpPr>
            <a:spLocks noGrp="1"/>
          </p:cNvSpPr>
          <p:nvPr>
            <p:ph sz="half" idx="1"/>
          </p:nvPr>
        </p:nvSpPr>
        <p:spPr/>
        <p:txBody>
          <a:bodyPr/>
          <a:lstStyle/>
          <a:p>
            <a:r>
              <a:rPr lang="en-US" dirty="0"/>
              <a:t>Smell</a:t>
            </a:r>
          </a:p>
        </p:txBody>
      </p:sp>
      <p:sp>
        <p:nvSpPr>
          <p:cNvPr id="8" name="Content Placeholder 7">
            <a:extLst>
              <a:ext uri="{FF2B5EF4-FFF2-40B4-BE49-F238E27FC236}">
                <a16:creationId xmlns:a16="http://schemas.microsoft.com/office/drawing/2014/main" id="{17807E6C-D6B5-124A-9EE8-F757FC3D787B}"/>
              </a:ext>
            </a:extLst>
          </p:cNvPr>
          <p:cNvSpPr>
            <a:spLocks noGrp="1"/>
          </p:cNvSpPr>
          <p:nvPr>
            <p:ph sz="half" idx="10"/>
          </p:nvPr>
        </p:nvSpPr>
        <p:spPr/>
        <p:txBody>
          <a:bodyPr/>
          <a:lstStyle/>
          <a:p>
            <a:endParaRPr lang="en-US"/>
          </a:p>
        </p:txBody>
      </p:sp>
      <p:pic>
        <p:nvPicPr>
          <p:cNvPr id="9" name="Picture 8">
            <a:extLst>
              <a:ext uri="{FF2B5EF4-FFF2-40B4-BE49-F238E27FC236}">
                <a16:creationId xmlns:a16="http://schemas.microsoft.com/office/drawing/2014/main" id="{72428A9F-BB66-7344-970A-2EB33ED62871}"/>
              </a:ext>
            </a:extLst>
          </p:cNvPr>
          <p:cNvPicPr>
            <a:picLocks noChangeAspect="1"/>
          </p:cNvPicPr>
          <p:nvPr/>
        </p:nvPicPr>
        <p:blipFill>
          <a:blip r:embed="rId2"/>
          <a:stretch>
            <a:fillRect/>
          </a:stretch>
        </p:blipFill>
        <p:spPr>
          <a:xfrm>
            <a:off x="3520480" y="1219200"/>
            <a:ext cx="5151039" cy="4648200"/>
          </a:xfrm>
          <a:prstGeom prst="rect">
            <a:avLst/>
          </a:prstGeom>
        </p:spPr>
      </p:pic>
    </p:spTree>
    <p:extLst>
      <p:ext uri="{BB962C8B-B14F-4D97-AF65-F5344CB8AC3E}">
        <p14:creationId xmlns:p14="http://schemas.microsoft.com/office/powerpoint/2010/main" val="4185309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4A4D4-2935-B445-844A-CC8FB4770F34}"/>
              </a:ext>
            </a:extLst>
          </p:cNvPr>
          <p:cNvSpPr>
            <a:spLocks noGrp="1"/>
          </p:cNvSpPr>
          <p:nvPr>
            <p:ph sz="half" idx="1"/>
          </p:nvPr>
        </p:nvSpPr>
        <p:spPr/>
        <p:txBody>
          <a:bodyPr/>
          <a:lstStyle/>
          <a:p>
            <a:r>
              <a:rPr lang="en-US" dirty="0"/>
              <a:t>How the Nose Works</a:t>
            </a:r>
          </a:p>
        </p:txBody>
      </p:sp>
      <p:sp>
        <p:nvSpPr>
          <p:cNvPr id="6" name="Content Placeholder 5">
            <a:extLst>
              <a:ext uri="{FF2B5EF4-FFF2-40B4-BE49-F238E27FC236}">
                <a16:creationId xmlns:a16="http://schemas.microsoft.com/office/drawing/2014/main" id="{1030E1AE-EE3B-1D40-BF66-44FB3B189775}"/>
              </a:ext>
            </a:extLst>
          </p:cNvPr>
          <p:cNvSpPr>
            <a:spLocks noGrp="1"/>
          </p:cNvSpPr>
          <p:nvPr>
            <p:ph sz="half" idx="10"/>
          </p:nvPr>
        </p:nvSpPr>
        <p:spPr/>
        <p:txBody>
          <a:bodyPr/>
          <a:lstStyle/>
          <a:p>
            <a:r>
              <a:rPr lang="en-US" dirty="0">
                <a:hlinkClick r:id="rId3"/>
              </a:rPr>
              <a:t>https://youtu.be/zaHR2MAxywg</a:t>
            </a:r>
            <a:r>
              <a:rPr lang="en-US" dirty="0"/>
              <a:t> </a:t>
            </a:r>
          </a:p>
        </p:txBody>
      </p:sp>
      <p:pic>
        <p:nvPicPr>
          <p:cNvPr id="7" name="Online Media 6" descr="The Science Behind Smell (How Your Nose Works!)">
            <a:hlinkClick r:id="" action="ppaction://media"/>
            <a:extLst>
              <a:ext uri="{FF2B5EF4-FFF2-40B4-BE49-F238E27FC236}">
                <a16:creationId xmlns:a16="http://schemas.microsoft.com/office/drawing/2014/main" id="{41B33397-396E-FF4D-B0F1-E472C3EA3936}"/>
              </a:ext>
            </a:extLst>
          </p:cNvPr>
          <p:cNvPicPr>
            <a:picLocks noRot="1" noChangeAspect="1"/>
          </p:cNvPicPr>
          <p:nvPr>
            <a:videoFile r:link="rId1"/>
          </p:nvPr>
        </p:nvPicPr>
        <p:blipFill>
          <a:blip r:embed="rId4"/>
          <a:stretch>
            <a:fillRect/>
          </a:stretch>
        </p:blipFill>
        <p:spPr>
          <a:xfrm>
            <a:off x="1235294" y="1047504"/>
            <a:ext cx="9721412" cy="5468294"/>
          </a:xfrm>
          <a:prstGeom prst="rect">
            <a:avLst/>
          </a:prstGeom>
        </p:spPr>
      </p:pic>
    </p:spTree>
    <p:extLst>
      <p:ext uri="{BB962C8B-B14F-4D97-AF65-F5344CB8AC3E}">
        <p14:creationId xmlns:p14="http://schemas.microsoft.com/office/powerpoint/2010/main" val="409125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B4A6B70B-B873-9F49-86CA-D898EFC06171}"/>
              </a:ext>
            </a:extLst>
          </p:cNvPr>
          <p:cNvSpPr>
            <a:spLocks noGrp="1" noChangeArrowheads="1"/>
          </p:cNvSpPr>
          <p:nvPr>
            <p:ph sz="half" idx="1"/>
          </p:nvPr>
        </p:nvSpPr>
        <p:spPr/>
        <p:txBody>
          <a:bodyPr>
            <a:normAutofit fontScale="85000" lnSpcReduction="10000"/>
          </a:bodyPr>
          <a:lstStyle/>
          <a:p>
            <a:r>
              <a:rPr lang="en-US" altLang="en-US" dirty="0"/>
              <a:t>Olfactory Mechanisms</a:t>
            </a:r>
          </a:p>
          <a:p>
            <a:pPr lvl="1">
              <a:lnSpc>
                <a:spcPct val="90000"/>
              </a:lnSpc>
            </a:pPr>
            <a:r>
              <a:rPr lang="en-US" altLang="en-US" dirty="0"/>
              <a:t>Air with molecules pass by olfactory nerve endings</a:t>
            </a:r>
          </a:p>
          <a:p>
            <a:pPr lvl="2">
              <a:lnSpc>
                <a:spcPct val="90000"/>
              </a:lnSpc>
            </a:pPr>
            <a:r>
              <a:rPr lang="en-US" altLang="en-US" dirty="0"/>
              <a:t>How to increase smell throughput?</a:t>
            </a:r>
          </a:p>
          <a:p>
            <a:pPr lvl="1">
              <a:lnSpc>
                <a:spcPct val="90000"/>
              </a:lnSpc>
            </a:pPr>
            <a:r>
              <a:rPr lang="en-US" altLang="en-US" dirty="0"/>
              <a:t>How many smells are there?</a:t>
            </a:r>
          </a:p>
          <a:p>
            <a:pPr lvl="2">
              <a:lnSpc>
                <a:spcPct val="90000"/>
              </a:lnSpc>
            </a:pPr>
            <a:r>
              <a:rPr lang="en-US" altLang="en-US" dirty="0"/>
              <a:t>Can distinguish around 10,000 smells</a:t>
            </a:r>
          </a:p>
          <a:p>
            <a:pPr lvl="2">
              <a:lnSpc>
                <a:spcPct val="90000"/>
              </a:lnSpc>
            </a:pPr>
            <a:r>
              <a:rPr lang="en-US" altLang="en-US" dirty="0"/>
              <a:t>Maybe around 400K smells out there</a:t>
            </a:r>
          </a:p>
          <a:p>
            <a:pPr lvl="2">
              <a:lnSpc>
                <a:spcPct val="90000"/>
              </a:lnSpc>
            </a:pPr>
            <a:r>
              <a:rPr lang="en-US" altLang="en-US" dirty="0"/>
              <a:t>Numbers provide an analogue to true color visual at 16M colors</a:t>
            </a:r>
          </a:p>
          <a:p>
            <a:pPr lvl="3"/>
            <a:r>
              <a:rPr lang="en-US" altLang="en-US" dirty="0"/>
              <a:t>But how many basis functions?</a:t>
            </a:r>
          </a:p>
          <a:p>
            <a:pPr lvl="1"/>
            <a:r>
              <a:rPr lang="en-US" altLang="en-US" dirty="0"/>
              <a:t>Olfactory Interfaces</a:t>
            </a:r>
          </a:p>
          <a:p>
            <a:pPr lvl="2"/>
            <a:r>
              <a:rPr lang="en-US" altLang="en-US" dirty="0"/>
              <a:t>Increased immersion</a:t>
            </a:r>
          </a:p>
          <a:p>
            <a:pPr lvl="2"/>
            <a:r>
              <a:rPr lang="en-US" altLang="en-US" dirty="0"/>
              <a:t>Task-specific information (e.g., Fire-fighting)</a:t>
            </a:r>
          </a:p>
        </p:txBody>
      </p:sp>
      <p:sp>
        <p:nvSpPr>
          <p:cNvPr id="2" name="Content Placeholder 1">
            <a:extLst>
              <a:ext uri="{FF2B5EF4-FFF2-40B4-BE49-F238E27FC236}">
                <a16:creationId xmlns:a16="http://schemas.microsoft.com/office/drawing/2014/main" id="{A55000DB-D538-CB40-BE37-7B26ED0B97C4}"/>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56785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A8B68EC3-F0E2-D741-904F-9F5AE43F6120}"/>
              </a:ext>
            </a:extLst>
          </p:cNvPr>
          <p:cNvSpPr>
            <a:spLocks noGrp="1" noChangeArrowheads="1"/>
          </p:cNvSpPr>
          <p:nvPr>
            <p:ph sz="half" idx="1"/>
          </p:nvPr>
        </p:nvSpPr>
        <p:spPr>
          <a:xfrm>
            <a:off x="2362200" y="827733"/>
            <a:ext cx="7467600" cy="5202536"/>
          </a:xfrm>
        </p:spPr>
        <p:txBody>
          <a:bodyPr>
            <a:normAutofit fontScale="92500" lnSpcReduction="10000"/>
          </a:bodyPr>
          <a:lstStyle/>
          <a:p>
            <a:r>
              <a:rPr lang="en-US" altLang="en-US" dirty="0"/>
              <a:t>Smell Classification</a:t>
            </a:r>
          </a:p>
          <a:p>
            <a:pPr lvl="1"/>
            <a:r>
              <a:rPr lang="en-US" altLang="en-US" dirty="0"/>
              <a:t>Basic units of smell are caprylic, fragrant, acid, and burnt (Cater, 1992). Other terms that have been used are fruity, spicy, floral, and green. </a:t>
            </a:r>
          </a:p>
          <a:p>
            <a:pPr lvl="1"/>
            <a:r>
              <a:rPr lang="en-US" altLang="en-US" dirty="0"/>
              <a:t>Six category prism (Henning 1915)</a:t>
            </a:r>
          </a:p>
          <a:p>
            <a:pPr lvl="1"/>
            <a:r>
              <a:rPr lang="en-US" altLang="en-US" dirty="0"/>
              <a:t>Perfumery (Curtis and Williams 1994)</a:t>
            </a:r>
          </a:p>
          <a:p>
            <a:pPr lvl="2"/>
            <a:r>
              <a:rPr lang="en-US" altLang="en-US" dirty="0"/>
              <a:t>set of three letter codes, often trade-secret</a:t>
            </a:r>
          </a:p>
          <a:p>
            <a:pPr lvl="1"/>
            <a:r>
              <a:rPr lang="en-US" altLang="en-US" dirty="0"/>
              <a:t>Domain specific</a:t>
            </a:r>
          </a:p>
          <a:p>
            <a:pPr lvl="2"/>
            <a:r>
              <a:rPr lang="en-US" altLang="en-US" dirty="0"/>
              <a:t>beer, wine, and spirits</a:t>
            </a:r>
          </a:p>
        </p:txBody>
      </p:sp>
      <p:sp>
        <p:nvSpPr>
          <p:cNvPr id="4" name="Content Placeholder 3">
            <a:extLst>
              <a:ext uri="{FF2B5EF4-FFF2-40B4-BE49-F238E27FC236}">
                <a16:creationId xmlns:a16="http://schemas.microsoft.com/office/drawing/2014/main" id="{50941702-1740-F446-8AC0-FB4C2D61314A}"/>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78412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ED78D3-208F-744D-94CD-A823448C6315}"/>
              </a:ext>
            </a:extLst>
          </p:cNvPr>
          <p:cNvSpPr>
            <a:spLocks noGrp="1"/>
          </p:cNvSpPr>
          <p:nvPr>
            <p:ph sz="half" idx="1"/>
          </p:nvPr>
        </p:nvSpPr>
        <p:spPr>
          <a:xfrm>
            <a:off x="914400" y="827733"/>
            <a:ext cx="4648200" cy="5202536"/>
          </a:xfrm>
        </p:spPr>
        <p:txBody>
          <a:bodyPr>
            <a:normAutofit lnSpcReduction="10000"/>
          </a:bodyPr>
          <a:lstStyle/>
          <a:p>
            <a:r>
              <a:rPr lang="en-US" dirty="0"/>
              <a:t>Auditory Thresholds</a:t>
            </a:r>
          </a:p>
          <a:p>
            <a:pPr lvl="1"/>
            <a:r>
              <a:rPr lang="en-US" dirty="0"/>
              <a:t>Humans hear frequencies from 20 – 22,000 Hz</a:t>
            </a:r>
          </a:p>
          <a:p>
            <a:pPr lvl="1"/>
            <a:r>
              <a:rPr lang="en-US" dirty="0"/>
              <a:t>Most everyday sounds from 80 – 90 dB</a:t>
            </a:r>
          </a:p>
          <a:p>
            <a:pPr lvl="1"/>
            <a:r>
              <a:rPr lang="en-US" dirty="0"/>
              <a:t>Lower frequencies more felt by the whole body than heard by the ears</a:t>
            </a:r>
          </a:p>
        </p:txBody>
      </p:sp>
      <p:sp>
        <p:nvSpPr>
          <p:cNvPr id="3" name="Content Placeholder 2">
            <a:extLst>
              <a:ext uri="{FF2B5EF4-FFF2-40B4-BE49-F238E27FC236}">
                <a16:creationId xmlns:a16="http://schemas.microsoft.com/office/drawing/2014/main" id="{7AA7939C-02E9-8E4C-BD58-D4E3069285CB}"/>
              </a:ext>
            </a:extLst>
          </p:cNvPr>
          <p:cNvSpPr>
            <a:spLocks noGrp="1"/>
          </p:cNvSpPr>
          <p:nvPr>
            <p:ph sz="half" idx="10"/>
          </p:nvPr>
        </p:nvSpPr>
        <p:spPr/>
        <p:txBody>
          <a:bodyPr/>
          <a:lstStyle/>
          <a:p>
            <a:endParaRPr lang="en-US"/>
          </a:p>
        </p:txBody>
      </p:sp>
      <p:sp>
        <p:nvSpPr>
          <p:cNvPr id="4" name="object 4"/>
          <p:cNvSpPr/>
          <p:nvPr/>
        </p:nvSpPr>
        <p:spPr>
          <a:xfrm>
            <a:off x="5715000" y="1286845"/>
            <a:ext cx="6242542" cy="4284309"/>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41993885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67D528CB-C0A3-EA4D-B901-AF1797F3142E}"/>
              </a:ext>
            </a:extLst>
          </p:cNvPr>
          <p:cNvSpPr>
            <a:spLocks noGrp="1" noChangeArrowheads="1"/>
          </p:cNvSpPr>
          <p:nvPr>
            <p:ph sz="half" idx="1"/>
          </p:nvPr>
        </p:nvSpPr>
        <p:spPr/>
        <p:txBody>
          <a:bodyPr>
            <a:normAutofit fontScale="85000" lnSpcReduction="20000"/>
          </a:bodyPr>
          <a:lstStyle/>
          <a:p>
            <a:r>
              <a:rPr lang="en-US" altLang="en-US" dirty="0"/>
              <a:t>Perceptual Limits</a:t>
            </a:r>
          </a:p>
          <a:p>
            <a:pPr lvl="1"/>
            <a:r>
              <a:rPr lang="en-US" altLang="en-US" dirty="0"/>
              <a:t>10 degrees in the horizontal plane, as well as having a field of smell subtending about 130 degrees </a:t>
            </a:r>
          </a:p>
          <a:p>
            <a:pPr lvl="2"/>
            <a:r>
              <a:rPr lang="en-US" altLang="en-US" dirty="0"/>
              <a:t>Von Bekesy 1964</a:t>
            </a:r>
          </a:p>
          <a:p>
            <a:pPr lvl="1"/>
            <a:r>
              <a:rPr lang="en-US" altLang="en-US" dirty="0"/>
              <a:t>concentration range sensitivity spanning three orders of magnitude </a:t>
            </a:r>
          </a:p>
          <a:p>
            <a:pPr lvl="2"/>
            <a:r>
              <a:rPr lang="en-US" altLang="en-US" dirty="0" err="1"/>
              <a:t>Dravnieks</a:t>
            </a:r>
            <a:r>
              <a:rPr lang="en-US" altLang="en-US" dirty="0"/>
              <a:t> 1975</a:t>
            </a:r>
          </a:p>
          <a:p>
            <a:pPr lvl="1"/>
            <a:r>
              <a:rPr lang="en-US" altLang="en-US" dirty="0"/>
              <a:t>Without cues from the other senses subjects in a study failed for two out of three odors to make the correct identification</a:t>
            </a:r>
          </a:p>
          <a:p>
            <a:pPr lvl="2"/>
            <a:r>
              <a:rPr lang="en-US" altLang="en-US" dirty="0"/>
              <a:t>Zellner, Bartoli, and </a:t>
            </a:r>
            <a:r>
              <a:rPr lang="en-US" altLang="en-US" dirty="0" err="1"/>
              <a:t>Eckhard</a:t>
            </a:r>
            <a:r>
              <a:rPr lang="en-US" altLang="en-US" dirty="0"/>
              <a:t> 1991; </a:t>
            </a:r>
            <a:r>
              <a:rPr lang="en-US" altLang="en-US" dirty="0" err="1"/>
              <a:t>Youngblut</a:t>
            </a:r>
            <a:r>
              <a:rPr lang="en-US" altLang="en-US" dirty="0"/>
              <a:t> et al. 1996</a:t>
            </a:r>
          </a:p>
          <a:p>
            <a:pPr lvl="1"/>
            <a:r>
              <a:rPr lang="en-US" altLang="en-US" dirty="0"/>
              <a:t>It is not uncommon to have a high rate of false detection and report the existence of smells that in fact are not present </a:t>
            </a:r>
          </a:p>
          <a:p>
            <a:pPr lvl="2"/>
            <a:r>
              <a:rPr lang="en-US" altLang="en-US" dirty="0"/>
              <a:t>Richardson and </a:t>
            </a:r>
            <a:r>
              <a:rPr lang="en-US" altLang="en-US" dirty="0" err="1"/>
              <a:t>Zucco</a:t>
            </a:r>
            <a:r>
              <a:rPr lang="en-US" altLang="en-US" dirty="0"/>
              <a:t> 1989; Barfield and Danas 1995 </a:t>
            </a:r>
          </a:p>
        </p:txBody>
      </p:sp>
      <p:sp>
        <p:nvSpPr>
          <p:cNvPr id="4" name="Content Placeholder 3">
            <a:extLst>
              <a:ext uri="{FF2B5EF4-FFF2-40B4-BE49-F238E27FC236}">
                <a16:creationId xmlns:a16="http://schemas.microsoft.com/office/drawing/2014/main" id="{7F5C9555-2B03-9241-BDA2-7DF473CA29AB}"/>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987154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a:extLst>
              <a:ext uri="{FF2B5EF4-FFF2-40B4-BE49-F238E27FC236}">
                <a16:creationId xmlns:a16="http://schemas.microsoft.com/office/drawing/2014/main" id="{CAB50CE3-7A3C-2046-BE95-B8F2FE4E4282}"/>
              </a:ext>
            </a:extLst>
          </p:cNvPr>
          <p:cNvSpPr>
            <a:spLocks noGrp="1" noChangeArrowheads="1"/>
          </p:cNvSpPr>
          <p:nvPr>
            <p:ph sz="half" idx="1"/>
          </p:nvPr>
        </p:nvSpPr>
        <p:spPr>
          <a:xfrm>
            <a:off x="3543300" y="827733"/>
            <a:ext cx="5105400" cy="5202536"/>
          </a:xfrm>
        </p:spPr>
        <p:txBody>
          <a:bodyPr/>
          <a:lstStyle/>
          <a:p>
            <a:r>
              <a:rPr lang="en-US" altLang="en-US" dirty="0"/>
              <a:t>Storage Media</a:t>
            </a:r>
          </a:p>
          <a:p>
            <a:pPr lvl="1"/>
            <a:r>
              <a:rPr lang="en-US" altLang="en-US" dirty="0"/>
              <a:t>Liquid, gel or waxy solids</a:t>
            </a:r>
          </a:p>
          <a:p>
            <a:pPr lvl="1"/>
            <a:r>
              <a:rPr lang="en-US" altLang="en-US" dirty="0"/>
              <a:t>Microencapsulate odorants</a:t>
            </a:r>
          </a:p>
          <a:p>
            <a:pPr lvl="2"/>
            <a:r>
              <a:rPr lang="en-US" altLang="en-US" dirty="0"/>
              <a:t>Scratch and sniff</a:t>
            </a:r>
          </a:p>
          <a:p>
            <a:pPr lvl="1"/>
            <a:r>
              <a:rPr lang="en-US" altLang="en-US" dirty="0"/>
              <a:t>Drops of liquids encapsulated in gelatin</a:t>
            </a:r>
          </a:p>
        </p:txBody>
      </p:sp>
      <p:sp>
        <p:nvSpPr>
          <p:cNvPr id="4" name="Content Placeholder 3">
            <a:extLst>
              <a:ext uri="{FF2B5EF4-FFF2-40B4-BE49-F238E27FC236}">
                <a16:creationId xmlns:a16="http://schemas.microsoft.com/office/drawing/2014/main" id="{14DAFF5B-59D6-4A46-B357-236E4D2C664B}"/>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039529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F85960F8-9FD9-6641-AB46-96D3CD89F1BC}"/>
              </a:ext>
            </a:extLst>
          </p:cNvPr>
          <p:cNvSpPr>
            <a:spLocks noGrp="1" noChangeArrowheads="1"/>
          </p:cNvSpPr>
          <p:nvPr>
            <p:ph sz="half" idx="1"/>
          </p:nvPr>
        </p:nvSpPr>
        <p:spPr/>
        <p:txBody>
          <a:bodyPr>
            <a:normAutofit fontScale="92500" lnSpcReduction="20000"/>
          </a:bodyPr>
          <a:lstStyle/>
          <a:p>
            <a:pPr lvl="1"/>
            <a:endParaRPr lang="en-US" altLang="en-US" dirty="0"/>
          </a:p>
          <a:p>
            <a:r>
              <a:rPr lang="en-US" altLang="en-US" dirty="0"/>
              <a:t>Olfactory Displays</a:t>
            </a:r>
          </a:p>
          <a:p>
            <a:pPr lvl="1"/>
            <a:r>
              <a:rPr lang="en-US" altLang="en-US" dirty="0" err="1"/>
              <a:t>DIVEpak</a:t>
            </a:r>
            <a:endParaRPr lang="en-US" altLang="en-US" dirty="0"/>
          </a:p>
          <a:p>
            <a:pPr lvl="2"/>
            <a:r>
              <a:rPr lang="en-US" altLang="en-US" dirty="0"/>
              <a:t>Computer controlled scratch and sniff</a:t>
            </a:r>
          </a:p>
          <a:p>
            <a:pPr lvl="1"/>
            <a:r>
              <a:rPr lang="en-US" altLang="en-US" dirty="0" err="1"/>
              <a:t>iSmell</a:t>
            </a:r>
            <a:r>
              <a:rPr lang="en-US" altLang="en-US" dirty="0"/>
              <a:t> </a:t>
            </a:r>
            <a:r>
              <a:rPr lang="en-US" altLang="en-US" dirty="0" err="1"/>
              <a:t>DigiScents</a:t>
            </a:r>
            <a:r>
              <a:rPr lang="en-US" altLang="en-US" dirty="0"/>
              <a:t> (bankrupt)</a:t>
            </a:r>
          </a:p>
          <a:p>
            <a:pPr lvl="2"/>
            <a:r>
              <a:rPr lang="en-US" altLang="en-US" dirty="0"/>
              <a:t> smell index (100-200 smells)</a:t>
            </a:r>
          </a:p>
          <a:p>
            <a:pPr lvl="1"/>
            <a:r>
              <a:rPr lang="en-US" altLang="en-US" dirty="0" err="1"/>
              <a:t>TriSenx</a:t>
            </a:r>
            <a:r>
              <a:rPr lang="en-US" altLang="en-US" dirty="0"/>
              <a:t> (bankrupt)</a:t>
            </a:r>
          </a:p>
          <a:p>
            <a:pPr lvl="2"/>
            <a:r>
              <a:rPr lang="en-US" altLang="en-US" dirty="0"/>
              <a:t>single smell controlled by serial port</a:t>
            </a:r>
          </a:p>
          <a:p>
            <a:pPr lvl="1"/>
            <a:r>
              <a:rPr lang="en-US" altLang="en-US" dirty="0"/>
              <a:t>Smell-o-Vision (K Opticom)</a:t>
            </a:r>
          </a:p>
          <a:p>
            <a:pPr lvl="2"/>
            <a:r>
              <a:rPr lang="en-US" altLang="en-US" dirty="0"/>
              <a:t>6 gels, USB controlled</a:t>
            </a:r>
          </a:p>
        </p:txBody>
      </p:sp>
      <p:sp>
        <p:nvSpPr>
          <p:cNvPr id="4" name="Content Placeholder 3">
            <a:extLst>
              <a:ext uri="{FF2B5EF4-FFF2-40B4-BE49-F238E27FC236}">
                <a16:creationId xmlns:a16="http://schemas.microsoft.com/office/drawing/2014/main" id="{5F016568-10CC-9443-A319-D0A317649B97}"/>
              </a:ext>
            </a:extLst>
          </p:cNvPr>
          <p:cNvSpPr>
            <a:spLocks noGrp="1"/>
          </p:cNvSpPr>
          <p:nvPr>
            <p:ph sz="half" idx="10"/>
          </p:nvPr>
        </p:nvSpPr>
        <p:spPr/>
        <p:txBody>
          <a:bodyPr/>
          <a:lstStyle/>
          <a:p>
            <a:endParaRPr lang="en-US"/>
          </a:p>
        </p:txBody>
      </p:sp>
      <p:pic>
        <p:nvPicPr>
          <p:cNvPr id="18436" name="Picture 4">
            <a:extLst>
              <a:ext uri="{FF2B5EF4-FFF2-40B4-BE49-F238E27FC236}">
                <a16:creationId xmlns:a16="http://schemas.microsoft.com/office/drawing/2014/main" id="{AB11C948-B40F-A84F-B0A6-4C3501FDD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287" y="1984375"/>
            <a:ext cx="21447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355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EA06D166-47DE-4A4F-B62D-37A1ABA2ABD6}"/>
              </a:ext>
            </a:extLst>
          </p:cNvPr>
          <p:cNvSpPr>
            <a:spLocks noGrp="1" noChangeArrowheads="1"/>
          </p:cNvSpPr>
          <p:nvPr>
            <p:ph sz="half" idx="1"/>
          </p:nvPr>
        </p:nvSpPr>
        <p:spPr>
          <a:xfrm>
            <a:off x="914400" y="827733"/>
            <a:ext cx="7236341" cy="2499667"/>
          </a:xfrm>
        </p:spPr>
        <p:txBody>
          <a:bodyPr>
            <a:normAutofit/>
          </a:bodyPr>
          <a:lstStyle/>
          <a:p>
            <a:r>
              <a:rPr lang="en-US" altLang="en-US" dirty="0"/>
              <a:t>Fire Trainer</a:t>
            </a:r>
          </a:p>
          <a:p>
            <a:pPr lvl="1"/>
            <a:r>
              <a:rPr lang="en-US" altLang="en-US" dirty="0"/>
              <a:t>Odors range from burning wood, grease and rubber to sulfur, oil and diesel exhaust. </a:t>
            </a:r>
          </a:p>
        </p:txBody>
      </p:sp>
      <p:sp>
        <p:nvSpPr>
          <p:cNvPr id="4" name="Content Placeholder 3">
            <a:extLst>
              <a:ext uri="{FF2B5EF4-FFF2-40B4-BE49-F238E27FC236}">
                <a16:creationId xmlns:a16="http://schemas.microsoft.com/office/drawing/2014/main" id="{3D4B605A-10FC-F14F-8AAE-88EFBCD511A7}"/>
              </a:ext>
            </a:extLst>
          </p:cNvPr>
          <p:cNvSpPr>
            <a:spLocks noGrp="1"/>
          </p:cNvSpPr>
          <p:nvPr>
            <p:ph sz="half" idx="10"/>
          </p:nvPr>
        </p:nvSpPr>
        <p:spPr/>
        <p:txBody>
          <a:bodyPr/>
          <a:lstStyle/>
          <a:p>
            <a:endParaRPr lang="en-US" dirty="0"/>
          </a:p>
        </p:txBody>
      </p:sp>
      <p:pic>
        <p:nvPicPr>
          <p:cNvPr id="8" name="Picture 4">
            <a:extLst>
              <a:ext uri="{FF2B5EF4-FFF2-40B4-BE49-F238E27FC236}">
                <a16:creationId xmlns:a16="http://schemas.microsoft.com/office/drawing/2014/main" id="{F5C74304-6FC7-8847-8E73-65FE805031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388" b="4757"/>
          <a:stretch/>
        </p:blipFill>
        <p:spPr>
          <a:xfrm>
            <a:off x="1102115" y="3309112"/>
            <a:ext cx="4217906" cy="2926080"/>
          </a:xfrm>
          <a:prstGeom prst="rect">
            <a:avLst/>
          </a:prstGeom>
        </p:spPr>
      </p:pic>
      <p:pic>
        <p:nvPicPr>
          <p:cNvPr id="9" name="Picture 5">
            <a:extLst>
              <a:ext uri="{FF2B5EF4-FFF2-40B4-BE49-F238E27FC236}">
                <a16:creationId xmlns:a16="http://schemas.microsoft.com/office/drawing/2014/main" id="{BD79FC12-510A-6448-B6BB-0DCAF2A04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562600" y="3309112"/>
            <a:ext cx="5401446" cy="2926080"/>
          </a:xfrm>
          <a:prstGeom prst="rect">
            <a:avLst/>
          </a:prstGeom>
        </p:spPr>
      </p:pic>
      <p:sp>
        <p:nvSpPr>
          <p:cNvPr id="6" name="object 4">
            <a:extLst>
              <a:ext uri="{FF2B5EF4-FFF2-40B4-BE49-F238E27FC236}">
                <a16:creationId xmlns:a16="http://schemas.microsoft.com/office/drawing/2014/main" id="{A196B6B3-5D15-5D4E-9184-34B7E9023729}"/>
              </a:ext>
            </a:extLst>
          </p:cNvPr>
          <p:cNvSpPr/>
          <p:nvPr/>
        </p:nvSpPr>
        <p:spPr>
          <a:xfrm>
            <a:off x="9220200" y="425202"/>
            <a:ext cx="2813304" cy="3919728"/>
          </a:xfrm>
          <a:prstGeom prst="rect">
            <a:avLst/>
          </a:prstGeom>
          <a:blipFill>
            <a:blip r:embed="rId5"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7D6A8DCE-49B5-7846-AE18-284C0EA46AF8}"/>
              </a:ext>
            </a:extLst>
          </p:cNvPr>
          <p:cNvSpPr txBox="1"/>
          <p:nvPr/>
        </p:nvSpPr>
        <p:spPr>
          <a:xfrm>
            <a:off x="8799585" y="200624"/>
            <a:ext cx="2158365" cy="227626"/>
          </a:xfrm>
          <a:prstGeom prst="rect">
            <a:avLst/>
          </a:prstGeom>
        </p:spPr>
        <p:txBody>
          <a:bodyPr vert="horz" wrap="square" lIns="0" tIns="12065" rIns="0" bIns="0" rtlCol="0">
            <a:spAutoFit/>
          </a:bodyPr>
          <a:lstStyle/>
          <a:p>
            <a:pPr marL="12700">
              <a:spcBef>
                <a:spcPts val="95"/>
              </a:spcBef>
            </a:pPr>
            <a:r>
              <a:rPr sz="1400" spc="-25" dirty="0">
                <a:latin typeface="Tahoma"/>
                <a:cs typeface="Tahoma"/>
              </a:rPr>
              <a:t>OSS, </a:t>
            </a:r>
            <a:r>
              <a:rPr sz="1400" spc="-15" dirty="0">
                <a:latin typeface="Tahoma"/>
                <a:cs typeface="Tahoma"/>
              </a:rPr>
              <a:t>Fragrance</a:t>
            </a:r>
            <a:r>
              <a:rPr sz="1400" spc="35" dirty="0">
                <a:latin typeface="Tahoma"/>
                <a:cs typeface="Tahoma"/>
              </a:rPr>
              <a:t> </a:t>
            </a:r>
            <a:r>
              <a:rPr sz="1400" spc="-20" dirty="0">
                <a:latin typeface="Tahoma"/>
                <a:cs typeface="Tahoma"/>
              </a:rPr>
              <a:t>Technology</a:t>
            </a:r>
            <a:endParaRPr sz="1400" dirty="0">
              <a:latin typeface="Tahoma"/>
              <a:cs typeface="Tahoma"/>
            </a:endParaRPr>
          </a:p>
        </p:txBody>
      </p:sp>
      <p:sp>
        <p:nvSpPr>
          <p:cNvPr id="2" name="Rectangle 1">
            <a:extLst>
              <a:ext uri="{FF2B5EF4-FFF2-40B4-BE49-F238E27FC236}">
                <a16:creationId xmlns:a16="http://schemas.microsoft.com/office/drawing/2014/main" id="{8992AF51-B27C-2947-B80F-4A610E82383E}"/>
              </a:ext>
            </a:extLst>
          </p:cNvPr>
          <p:cNvSpPr/>
          <p:nvPr/>
        </p:nvSpPr>
        <p:spPr>
          <a:xfrm>
            <a:off x="609600" y="6167199"/>
            <a:ext cx="2210733" cy="369332"/>
          </a:xfrm>
          <a:prstGeom prst="rect">
            <a:avLst/>
          </a:prstGeom>
        </p:spPr>
        <p:txBody>
          <a:bodyPr wrap="none">
            <a:spAutoFit/>
          </a:bodyPr>
          <a:lstStyle/>
          <a:p>
            <a:pPr lvl="1"/>
            <a:r>
              <a:rPr lang="en-US" altLang="en-US" dirty="0"/>
              <a:t>Air Force + 5,Inc.</a:t>
            </a:r>
          </a:p>
        </p:txBody>
      </p:sp>
    </p:spTree>
    <p:extLst>
      <p:ext uri="{BB962C8B-B14F-4D97-AF65-F5344CB8AC3E}">
        <p14:creationId xmlns:p14="http://schemas.microsoft.com/office/powerpoint/2010/main" val="1449093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nline Media 9" descr="Scented image spaces : Okada's Group">
            <a:hlinkClick r:id="" action="ppaction://media"/>
            <a:extLst>
              <a:ext uri="{FF2B5EF4-FFF2-40B4-BE49-F238E27FC236}">
                <a16:creationId xmlns:a16="http://schemas.microsoft.com/office/drawing/2014/main" id="{3DE41ADB-D942-234D-9158-E94C11AC07BA}"/>
              </a:ext>
            </a:extLst>
          </p:cNvPr>
          <p:cNvPicPr>
            <a:picLocks noRot="1" noChangeAspect="1"/>
          </p:cNvPicPr>
          <p:nvPr>
            <a:videoFile r:link="rId1"/>
          </p:nvPr>
        </p:nvPicPr>
        <p:blipFill>
          <a:blip r:embed="rId3"/>
          <a:stretch>
            <a:fillRect/>
          </a:stretch>
        </p:blipFill>
        <p:spPr>
          <a:xfrm>
            <a:off x="1235294" y="1010928"/>
            <a:ext cx="9721412" cy="5468294"/>
          </a:xfrm>
          <a:prstGeom prst="rect">
            <a:avLst/>
          </a:prstGeom>
        </p:spPr>
      </p:pic>
      <p:sp>
        <p:nvSpPr>
          <p:cNvPr id="12" name="Content Placeholder 11">
            <a:extLst>
              <a:ext uri="{FF2B5EF4-FFF2-40B4-BE49-F238E27FC236}">
                <a16:creationId xmlns:a16="http://schemas.microsoft.com/office/drawing/2014/main" id="{AA12C496-CFE9-4541-800E-A2322F29F90A}"/>
              </a:ext>
            </a:extLst>
          </p:cNvPr>
          <p:cNvSpPr>
            <a:spLocks noGrp="1"/>
          </p:cNvSpPr>
          <p:nvPr>
            <p:ph sz="half" idx="1"/>
          </p:nvPr>
        </p:nvSpPr>
        <p:spPr/>
        <p:txBody>
          <a:bodyPr/>
          <a:lstStyle/>
          <a:p>
            <a:r>
              <a:rPr lang="en-US" dirty="0" err="1"/>
              <a:t>Okado</a:t>
            </a:r>
            <a:r>
              <a:rPr lang="en-US" dirty="0"/>
              <a:t> Laboratory – Olfactory system</a:t>
            </a:r>
          </a:p>
        </p:txBody>
      </p:sp>
      <p:sp>
        <p:nvSpPr>
          <p:cNvPr id="14" name="Content Placeholder 13">
            <a:extLst>
              <a:ext uri="{FF2B5EF4-FFF2-40B4-BE49-F238E27FC236}">
                <a16:creationId xmlns:a16="http://schemas.microsoft.com/office/drawing/2014/main" id="{6AC1C45C-44C0-E94D-B062-E594815852C5}"/>
              </a:ext>
            </a:extLst>
          </p:cNvPr>
          <p:cNvSpPr>
            <a:spLocks noGrp="1"/>
          </p:cNvSpPr>
          <p:nvPr>
            <p:ph sz="half" idx="10"/>
          </p:nvPr>
        </p:nvSpPr>
        <p:spPr/>
        <p:txBody>
          <a:bodyPr/>
          <a:lstStyle/>
          <a:p>
            <a:r>
              <a:rPr lang="en-US" dirty="0">
                <a:hlinkClick r:id="rId4"/>
              </a:rPr>
              <a:t>https://youtu.be/p7FEf03OraQ</a:t>
            </a:r>
            <a:r>
              <a:rPr lang="en-US" dirty="0"/>
              <a:t> </a:t>
            </a:r>
          </a:p>
        </p:txBody>
      </p:sp>
    </p:spTree>
    <p:extLst>
      <p:ext uri="{BB962C8B-B14F-4D97-AF65-F5344CB8AC3E}">
        <p14:creationId xmlns:p14="http://schemas.microsoft.com/office/powerpoint/2010/main" val="123470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a:extLst>
              <a:ext uri="{FF2B5EF4-FFF2-40B4-BE49-F238E27FC236}">
                <a16:creationId xmlns:a16="http://schemas.microsoft.com/office/drawing/2014/main" id="{DFBF4D85-60E3-BD4C-8454-64DBCECBAFB1}"/>
              </a:ext>
            </a:extLst>
          </p:cNvPr>
          <p:cNvSpPr>
            <a:spLocks noGrp="1" noChangeArrowheads="1"/>
          </p:cNvSpPr>
          <p:nvPr>
            <p:ph sz="half" idx="1"/>
          </p:nvPr>
        </p:nvSpPr>
        <p:spPr>
          <a:xfrm>
            <a:off x="1828800" y="827733"/>
            <a:ext cx="3810000" cy="2601267"/>
          </a:xfrm>
        </p:spPr>
        <p:txBody>
          <a:bodyPr>
            <a:normAutofit fontScale="85000" lnSpcReduction="10000"/>
          </a:bodyPr>
          <a:lstStyle/>
          <a:p>
            <a:r>
              <a:rPr lang="en-US" altLang="en-US" dirty="0"/>
              <a:t>Smell Cannon</a:t>
            </a:r>
          </a:p>
          <a:p>
            <a:pPr lvl="1"/>
            <a:r>
              <a:rPr lang="en-US" altLang="en-US" dirty="0"/>
              <a:t>Track target with camera</a:t>
            </a:r>
          </a:p>
          <a:p>
            <a:pPr lvl="1"/>
            <a:r>
              <a:rPr lang="en-US" altLang="en-US" dirty="0"/>
              <a:t>Aim below eyes</a:t>
            </a:r>
          </a:p>
          <a:p>
            <a:pPr lvl="1"/>
            <a:r>
              <a:rPr lang="en-US" altLang="en-US" dirty="0"/>
              <a:t>Prerecorded smells</a:t>
            </a:r>
          </a:p>
        </p:txBody>
      </p:sp>
      <p:sp>
        <p:nvSpPr>
          <p:cNvPr id="4" name="Content Placeholder 3">
            <a:extLst>
              <a:ext uri="{FF2B5EF4-FFF2-40B4-BE49-F238E27FC236}">
                <a16:creationId xmlns:a16="http://schemas.microsoft.com/office/drawing/2014/main" id="{73B7A7FC-5198-8D45-98F7-BF49CE5E050D}"/>
              </a:ext>
            </a:extLst>
          </p:cNvPr>
          <p:cNvSpPr>
            <a:spLocks noGrp="1"/>
          </p:cNvSpPr>
          <p:nvPr>
            <p:ph sz="half" idx="10"/>
          </p:nvPr>
        </p:nvSpPr>
        <p:spPr/>
        <p:txBody>
          <a:bodyPr/>
          <a:lstStyle/>
          <a:p>
            <a:endParaRPr lang="en-US"/>
          </a:p>
        </p:txBody>
      </p:sp>
      <p:pic>
        <p:nvPicPr>
          <p:cNvPr id="23559" name="Picture 7">
            <a:extLst>
              <a:ext uri="{FF2B5EF4-FFF2-40B4-BE49-F238E27FC236}">
                <a16:creationId xmlns:a16="http://schemas.microsoft.com/office/drawing/2014/main" id="{4AFE01EA-547B-A344-8D46-7439C54A2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703070"/>
            <a:ext cx="5486400" cy="3451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0" name="Picture 8">
            <a:extLst>
              <a:ext uri="{FF2B5EF4-FFF2-40B4-BE49-F238E27FC236}">
                <a16:creationId xmlns:a16="http://schemas.microsoft.com/office/drawing/2014/main" id="{EE79F6C0-AA5D-FB44-9342-2DADFA215A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505200"/>
            <a:ext cx="3151448" cy="315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690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CCC18B13-6BEF-C647-B65C-CED8063D3F40}"/>
              </a:ext>
            </a:extLst>
          </p:cNvPr>
          <p:cNvSpPr>
            <a:spLocks noGrp="1" noChangeArrowheads="1"/>
          </p:cNvSpPr>
          <p:nvPr>
            <p:ph sz="half" idx="1"/>
          </p:nvPr>
        </p:nvSpPr>
        <p:spPr>
          <a:xfrm>
            <a:off x="3124200" y="827733"/>
            <a:ext cx="5943600" cy="5202536"/>
          </a:xfrm>
        </p:spPr>
        <p:txBody>
          <a:bodyPr>
            <a:normAutofit fontScale="85000" lnSpcReduction="20000"/>
          </a:bodyPr>
          <a:lstStyle/>
          <a:p>
            <a:r>
              <a:rPr lang="en-US" altLang="en-US" dirty="0"/>
              <a:t>Olfactory Displays</a:t>
            </a:r>
          </a:p>
          <a:p>
            <a:pPr lvl="1"/>
            <a:r>
              <a:rPr lang="en-US" altLang="en-US" dirty="0"/>
              <a:t>Challenges</a:t>
            </a:r>
          </a:p>
          <a:p>
            <a:pPr lvl="2"/>
            <a:r>
              <a:rPr lang="en-US" altLang="en-US" dirty="0"/>
              <a:t>clean air input</a:t>
            </a:r>
          </a:p>
          <a:p>
            <a:pPr lvl="2"/>
            <a:r>
              <a:rPr lang="en-US" altLang="en-US" dirty="0"/>
              <a:t>evacuate air</a:t>
            </a:r>
          </a:p>
          <a:p>
            <a:pPr lvl="2"/>
            <a:r>
              <a:rPr lang="en-US" altLang="en-US" dirty="0"/>
              <a:t>clean output air</a:t>
            </a:r>
          </a:p>
          <a:p>
            <a:pPr lvl="1"/>
            <a:r>
              <a:rPr lang="en-US" altLang="en-US" dirty="0"/>
              <a:t>How to control breathing space</a:t>
            </a:r>
          </a:p>
          <a:p>
            <a:pPr lvl="2"/>
            <a:r>
              <a:rPr lang="en-US" altLang="en-US" dirty="0"/>
              <a:t>sealed room with air filtration</a:t>
            </a:r>
          </a:p>
          <a:p>
            <a:pPr lvl="2"/>
            <a:r>
              <a:rPr lang="en-US" altLang="en-US" dirty="0"/>
              <a:t>air control in front of and behind user</a:t>
            </a:r>
          </a:p>
          <a:p>
            <a:pPr lvl="2"/>
            <a:r>
              <a:rPr lang="en-US" altLang="en-US" dirty="0"/>
              <a:t>sealed pod</a:t>
            </a:r>
          </a:p>
          <a:p>
            <a:pPr lvl="2"/>
            <a:r>
              <a:rPr lang="en-US" altLang="en-US" dirty="0"/>
              <a:t>tethered mask</a:t>
            </a:r>
          </a:p>
          <a:p>
            <a:pPr lvl="2"/>
            <a:r>
              <a:rPr lang="en-US" altLang="en-US" dirty="0"/>
              <a:t>tubes into an HMD from pack</a:t>
            </a:r>
          </a:p>
          <a:p>
            <a:pPr lvl="2"/>
            <a:r>
              <a:rPr lang="en-US" altLang="en-US" dirty="0"/>
              <a:t>built into HMD</a:t>
            </a:r>
          </a:p>
        </p:txBody>
      </p:sp>
      <p:sp>
        <p:nvSpPr>
          <p:cNvPr id="4" name="Content Placeholder 3">
            <a:extLst>
              <a:ext uri="{FF2B5EF4-FFF2-40B4-BE49-F238E27FC236}">
                <a16:creationId xmlns:a16="http://schemas.microsoft.com/office/drawing/2014/main" id="{CA3104B8-A468-0D4D-8771-966C90A722ED}"/>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746175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1511A23-711C-1742-B239-6145C7ECF826}"/>
              </a:ext>
            </a:extLst>
          </p:cNvPr>
          <p:cNvSpPr>
            <a:spLocks noGrp="1"/>
          </p:cNvSpPr>
          <p:nvPr>
            <p:ph sz="half" idx="1"/>
          </p:nvPr>
        </p:nvSpPr>
        <p:spPr/>
        <p:txBody>
          <a:bodyPr/>
          <a:lstStyle/>
          <a:p>
            <a:r>
              <a:rPr lang="en-US" dirty="0"/>
              <a:t>Taste</a:t>
            </a:r>
          </a:p>
        </p:txBody>
      </p:sp>
      <p:sp>
        <p:nvSpPr>
          <p:cNvPr id="6" name="Content Placeholder 5">
            <a:extLst>
              <a:ext uri="{FF2B5EF4-FFF2-40B4-BE49-F238E27FC236}">
                <a16:creationId xmlns:a16="http://schemas.microsoft.com/office/drawing/2014/main" id="{98151843-0A9B-BB47-8627-ED805190C977}"/>
              </a:ext>
            </a:extLst>
          </p:cNvPr>
          <p:cNvSpPr>
            <a:spLocks noGrp="1"/>
          </p:cNvSpPr>
          <p:nvPr>
            <p:ph sz="half" idx="10"/>
          </p:nvPr>
        </p:nvSpPr>
        <p:spPr/>
        <p:txBody>
          <a:bodyPr/>
          <a:lstStyle/>
          <a:p>
            <a:endParaRPr lang="en-US"/>
          </a:p>
        </p:txBody>
      </p:sp>
      <p:pic>
        <p:nvPicPr>
          <p:cNvPr id="7" name="Picture 6">
            <a:extLst>
              <a:ext uri="{FF2B5EF4-FFF2-40B4-BE49-F238E27FC236}">
                <a16:creationId xmlns:a16="http://schemas.microsoft.com/office/drawing/2014/main" id="{06BE9676-90F3-9346-904A-18FD197FD88C}"/>
              </a:ext>
            </a:extLst>
          </p:cNvPr>
          <p:cNvPicPr>
            <a:picLocks noChangeAspect="1"/>
          </p:cNvPicPr>
          <p:nvPr/>
        </p:nvPicPr>
        <p:blipFill>
          <a:blip r:embed="rId2"/>
          <a:stretch>
            <a:fillRect/>
          </a:stretch>
        </p:blipFill>
        <p:spPr>
          <a:xfrm>
            <a:off x="3679825" y="1302430"/>
            <a:ext cx="4832350" cy="5287678"/>
          </a:xfrm>
          <a:prstGeom prst="rect">
            <a:avLst/>
          </a:prstGeom>
        </p:spPr>
      </p:pic>
    </p:spTree>
    <p:extLst>
      <p:ext uri="{BB962C8B-B14F-4D97-AF65-F5344CB8AC3E}">
        <p14:creationId xmlns:p14="http://schemas.microsoft.com/office/powerpoint/2010/main" val="814895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6996344-7432-0E42-9B48-73C204A77904}"/>
              </a:ext>
            </a:extLst>
          </p:cNvPr>
          <p:cNvSpPr>
            <a:spLocks noGrp="1"/>
          </p:cNvSpPr>
          <p:nvPr>
            <p:ph sz="half" idx="1"/>
          </p:nvPr>
        </p:nvSpPr>
        <p:spPr/>
        <p:txBody>
          <a:bodyPr/>
          <a:lstStyle/>
          <a:p>
            <a:r>
              <a:rPr lang="en-US" spc="-59" dirty="0"/>
              <a:t>Sense </a:t>
            </a:r>
            <a:r>
              <a:rPr lang="en-US" spc="-36" dirty="0"/>
              <a:t>of</a:t>
            </a:r>
            <a:r>
              <a:rPr lang="en-US" spc="-427" dirty="0"/>
              <a:t> </a:t>
            </a:r>
            <a:r>
              <a:rPr lang="en-US" spc="-150" dirty="0"/>
              <a:t>Taste</a:t>
            </a:r>
            <a:endParaRPr lang="en-US" dirty="0"/>
          </a:p>
        </p:txBody>
      </p:sp>
      <p:sp>
        <p:nvSpPr>
          <p:cNvPr id="6" name="Content Placeholder 5">
            <a:extLst>
              <a:ext uri="{FF2B5EF4-FFF2-40B4-BE49-F238E27FC236}">
                <a16:creationId xmlns:a16="http://schemas.microsoft.com/office/drawing/2014/main" id="{EA0AF7B7-2B7B-2647-A8F5-2162900CBC64}"/>
              </a:ext>
            </a:extLst>
          </p:cNvPr>
          <p:cNvSpPr>
            <a:spLocks noGrp="1"/>
          </p:cNvSpPr>
          <p:nvPr>
            <p:ph sz="half" idx="10"/>
          </p:nvPr>
        </p:nvSpPr>
        <p:spPr/>
        <p:txBody>
          <a:bodyPr/>
          <a:lstStyle/>
          <a:p>
            <a:r>
              <a:rPr lang="en-US" dirty="0">
                <a:hlinkClick r:id="rId3"/>
              </a:rPr>
              <a:t>https://youtu.be/FSHGucgnvLU</a:t>
            </a:r>
            <a:r>
              <a:rPr lang="en-US" dirty="0"/>
              <a:t> </a:t>
            </a:r>
          </a:p>
        </p:txBody>
      </p:sp>
      <p:pic>
        <p:nvPicPr>
          <p:cNvPr id="7" name="Online Media 6" descr="The Sense of Taste, CNS">
            <a:hlinkClick r:id="" action="ppaction://media"/>
            <a:extLst>
              <a:ext uri="{FF2B5EF4-FFF2-40B4-BE49-F238E27FC236}">
                <a16:creationId xmlns:a16="http://schemas.microsoft.com/office/drawing/2014/main" id="{836E05BE-B320-9A40-A291-50EF9793479F}"/>
              </a:ext>
            </a:extLst>
          </p:cNvPr>
          <p:cNvPicPr>
            <a:picLocks noRot="1" noChangeAspect="1"/>
          </p:cNvPicPr>
          <p:nvPr>
            <a:videoFile r:link="rId1"/>
          </p:nvPr>
        </p:nvPicPr>
        <p:blipFill>
          <a:blip r:embed="rId4"/>
          <a:stretch>
            <a:fillRect/>
          </a:stretch>
        </p:blipFill>
        <p:spPr>
          <a:xfrm>
            <a:off x="2286000" y="900594"/>
            <a:ext cx="7620000" cy="5710850"/>
          </a:xfrm>
          <a:prstGeom prst="rect">
            <a:avLst/>
          </a:prstGeom>
        </p:spPr>
      </p:pic>
    </p:spTree>
    <p:extLst>
      <p:ext uri="{BB962C8B-B14F-4D97-AF65-F5344CB8AC3E}">
        <p14:creationId xmlns:p14="http://schemas.microsoft.com/office/powerpoint/2010/main" val="283327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4D318C9-5CF8-D947-B3DA-0243938F200E}"/>
              </a:ext>
            </a:extLst>
          </p:cNvPr>
          <p:cNvSpPr>
            <a:spLocks noGrp="1"/>
          </p:cNvSpPr>
          <p:nvPr>
            <p:ph sz="half" idx="1"/>
          </p:nvPr>
        </p:nvSpPr>
        <p:spPr/>
        <p:txBody>
          <a:bodyPr>
            <a:normAutofit fontScale="70000" lnSpcReduction="20000"/>
          </a:bodyPr>
          <a:lstStyle/>
          <a:p>
            <a:r>
              <a:rPr lang="en-US" dirty="0"/>
              <a:t>Basics of Taste</a:t>
            </a:r>
          </a:p>
          <a:p>
            <a:pPr lvl="1"/>
            <a:endParaRPr lang="en-US" dirty="0"/>
          </a:p>
          <a:p>
            <a:pPr lvl="1"/>
            <a:endParaRPr lang="en-US" dirty="0"/>
          </a:p>
          <a:p>
            <a:pPr lvl="1"/>
            <a:endParaRPr lang="en-US" dirty="0"/>
          </a:p>
          <a:p>
            <a:pPr lvl="1"/>
            <a:r>
              <a:rPr lang="en-US" dirty="0"/>
              <a:t>Sensation produced when a substance in the mouth reacts chemically with taste receptor cells</a:t>
            </a:r>
          </a:p>
          <a:p>
            <a:pPr lvl="1"/>
            <a:r>
              <a:rPr lang="en-US" dirty="0"/>
              <a:t>Taste receptors mostly on taste buds on the tongue</a:t>
            </a:r>
          </a:p>
          <a:p>
            <a:pPr lvl="2"/>
            <a:r>
              <a:rPr lang="en-US" dirty="0"/>
              <a:t>2,000 – 5,000 taste buds on tongues/100+ receptors each</a:t>
            </a:r>
          </a:p>
          <a:p>
            <a:pPr lvl="1"/>
            <a:r>
              <a:rPr lang="en-US" dirty="0"/>
              <a:t>Five basic tastes:</a:t>
            </a:r>
          </a:p>
          <a:p>
            <a:pPr lvl="2"/>
            <a:r>
              <a:rPr lang="en-US" dirty="0"/>
              <a:t>sweetness, sourness, saltiness, bitterness, and umami</a:t>
            </a:r>
          </a:p>
          <a:p>
            <a:pPr lvl="1"/>
            <a:r>
              <a:rPr lang="en-US" dirty="0"/>
              <a:t>Flavor influenced by other senses</a:t>
            </a:r>
          </a:p>
          <a:p>
            <a:pPr lvl="2"/>
            <a:r>
              <a:rPr lang="en-US" dirty="0"/>
              <a:t>smell, texture, temperature, “coolness”, “hotness”</a:t>
            </a:r>
          </a:p>
        </p:txBody>
      </p:sp>
      <p:sp>
        <p:nvSpPr>
          <p:cNvPr id="3" name="Content Placeholder 2">
            <a:extLst>
              <a:ext uri="{FF2B5EF4-FFF2-40B4-BE49-F238E27FC236}">
                <a16:creationId xmlns:a16="http://schemas.microsoft.com/office/drawing/2014/main" id="{0298FF6A-85E2-F946-AC7B-C9A847083CA1}"/>
              </a:ext>
            </a:extLst>
          </p:cNvPr>
          <p:cNvSpPr>
            <a:spLocks noGrp="1"/>
          </p:cNvSpPr>
          <p:nvPr>
            <p:ph sz="half" idx="10"/>
          </p:nvPr>
        </p:nvSpPr>
        <p:spPr/>
        <p:txBody>
          <a:bodyPr/>
          <a:lstStyle/>
          <a:p>
            <a:endParaRPr lang="en-US"/>
          </a:p>
        </p:txBody>
      </p:sp>
      <p:sp>
        <p:nvSpPr>
          <p:cNvPr id="4" name="object 4"/>
          <p:cNvSpPr/>
          <p:nvPr/>
        </p:nvSpPr>
        <p:spPr>
          <a:xfrm>
            <a:off x="2948934" y="1295400"/>
            <a:ext cx="6294131" cy="1529138"/>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88703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D1D440-03EA-D642-AF5B-89E017F335AF}"/>
              </a:ext>
            </a:extLst>
          </p:cNvPr>
          <p:cNvSpPr>
            <a:spLocks noGrp="1"/>
          </p:cNvSpPr>
          <p:nvPr>
            <p:ph sz="half" idx="1"/>
          </p:nvPr>
        </p:nvSpPr>
        <p:spPr>
          <a:xfrm>
            <a:off x="914400" y="827733"/>
            <a:ext cx="5257800" cy="5202536"/>
          </a:xfrm>
        </p:spPr>
        <p:txBody>
          <a:bodyPr>
            <a:normAutofit/>
          </a:bodyPr>
          <a:lstStyle/>
          <a:p>
            <a:r>
              <a:rPr lang="en-US" dirty="0"/>
              <a:t>Sound Localization</a:t>
            </a:r>
          </a:p>
          <a:p>
            <a:pPr lvl="1"/>
            <a:r>
              <a:rPr lang="en-US" dirty="0"/>
              <a:t>Humans have two ears to help localize sound in space</a:t>
            </a:r>
          </a:p>
          <a:p>
            <a:pPr lvl="1"/>
            <a:r>
              <a:rPr lang="en-US" dirty="0"/>
              <a:t>Sound can be localized using 3 coordinates</a:t>
            </a:r>
          </a:p>
          <a:p>
            <a:pPr lvl="2"/>
            <a:r>
              <a:rPr lang="en-US" dirty="0"/>
              <a:t>Azimuth, elevation, distance</a:t>
            </a:r>
          </a:p>
          <a:p>
            <a:endParaRPr lang="en-US" dirty="0"/>
          </a:p>
        </p:txBody>
      </p:sp>
      <p:sp>
        <p:nvSpPr>
          <p:cNvPr id="3" name="Content Placeholder 2">
            <a:extLst>
              <a:ext uri="{FF2B5EF4-FFF2-40B4-BE49-F238E27FC236}">
                <a16:creationId xmlns:a16="http://schemas.microsoft.com/office/drawing/2014/main" id="{E112A91D-7711-844C-AF43-C76F2C3F3611}"/>
              </a:ext>
            </a:extLst>
          </p:cNvPr>
          <p:cNvSpPr>
            <a:spLocks noGrp="1"/>
          </p:cNvSpPr>
          <p:nvPr>
            <p:ph sz="half" idx="10"/>
          </p:nvPr>
        </p:nvSpPr>
        <p:spPr/>
        <p:txBody>
          <a:bodyPr/>
          <a:lstStyle/>
          <a:p>
            <a:endParaRPr lang="en-US"/>
          </a:p>
        </p:txBody>
      </p:sp>
      <p:sp>
        <p:nvSpPr>
          <p:cNvPr id="4" name="object 4"/>
          <p:cNvSpPr/>
          <p:nvPr/>
        </p:nvSpPr>
        <p:spPr>
          <a:xfrm>
            <a:off x="6705600" y="1224139"/>
            <a:ext cx="4734898" cy="4409721"/>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1593699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4C5295-92EB-F049-B517-4FBAC2E78E72}"/>
              </a:ext>
            </a:extLst>
          </p:cNvPr>
          <p:cNvSpPr>
            <a:spLocks noGrp="1"/>
          </p:cNvSpPr>
          <p:nvPr>
            <p:ph sz="half" idx="1"/>
          </p:nvPr>
        </p:nvSpPr>
        <p:spPr/>
        <p:txBody>
          <a:bodyPr/>
          <a:lstStyle/>
          <a:p>
            <a:r>
              <a:rPr lang="en-US" dirty="0"/>
              <a:t>Taste Trivia</a:t>
            </a:r>
          </a:p>
        </p:txBody>
      </p:sp>
      <p:sp>
        <p:nvSpPr>
          <p:cNvPr id="6" name="Content Placeholder 5">
            <a:extLst>
              <a:ext uri="{FF2B5EF4-FFF2-40B4-BE49-F238E27FC236}">
                <a16:creationId xmlns:a16="http://schemas.microsoft.com/office/drawing/2014/main" id="{BBCCAAC5-18A1-9F4A-8C1A-9A7E502F2D7B}"/>
              </a:ext>
            </a:extLst>
          </p:cNvPr>
          <p:cNvSpPr>
            <a:spLocks noGrp="1"/>
          </p:cNvSpPr>
          <p:nvPr>
            <p:ph sz="half" idx="10"/>
          </p:nvPr>
        </p:nvSpPr>
        <p:spPr/>
        <p:txBody>
          <a:bodyPr/>
          <a:lstStyle/>
          <a:p>
            <a:endParaRPr lang="en-US"/>
          </a:p>
        </p:txBody>
      </p:sp>
      <p:sp>
        <p:nvSpPr>
          <p:cNvPr id="3" name="object 3"/>
          <p:cNvSpPr/>
          <p:nvPr/>
        </p:nvSpPr>
        <p:spPr>
          <a:xfrm>
            <a:off x="2089643" y="1567559"/>
            <a:ext cx="7909290" cy="4980236"/>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240668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7AAB2525-B7E2-E54F-A71C-41F6BC47DC92}"/>
              </a:ext>
            </a:extLst>
          </p:cNvPr>
          <p:cNvSpPr>
            <a:spLocks noGrp="1" noChangeArrowheads="1"/>
          </p:cNvSpPr>
          <p:nvPr>
            <p:ph sz="half" idx="1"/>
          </p:nvPr>
        </p:nvSpPr>
        <p:spPr/>
        <p:txBody>
          <a:bodyPr/>
          <a:lstStyle/>
          <a:p>
            <a:r>
              <a:rPr lang="en-US" altLang="en-US" dirty="0"/>
              <a:t>Gustatory Displays</a:t>
            </a:r>
          </a:p>
          <a:p>
            <a:pPr lvl="1"/>
            <a:r>
              <a:rPr lang="en-US" altLang="en-US" dirty="0"/>
              <a:t>Simulate the experience of eating</a:t>
            </a:r>
          </a:p>
          <a:p>
            <a:pPr lvl="1"/>
            <a:r>
              <a:rPr lang="en-US" altLang="en-US" dirty="0"/>
              <a:t>Iwata food simulator</a:t>
            </a:r>
          </a:p>
          <a:p>
            <a:pPr lvl="1"/>
            <a:r>
              <a:rPr lang="en-US" altLang="en-US" dirty="0"/>
              <a:t>Capture forces of eating</a:t>
            </a:r>
          </a:p>
          <a:p>
            <a:pPr lvl="1"/>
            <a:r>
              <a:rPr lang="en-US" altLang="en-US" dirty="0"/>
              <a:t>Playback</a:t>
            </a:r>
          </a:p>
          <a:p>
            <a:pPr lvl="1"/>
            <a:r>
              <a:rPr lang="en-US" altLang="en-US" dirty="0"/>
              <a:t>Combine flavors</a:t>
            </a:r>
          </a:p>
          <a:p>
            <a:pPr lvl="2"/>
            <a:r>
              <a:rPr lang="en-US" altLang="en-US" dirty="0"/>
              <a:t>five basic taste sensations: sweet, sour, bitter, salty and umami </a:t>
            </a:r>
          </a:p>
        </p:txBody>
      </p:sp>
      <p:sp>
        <p:nvSpPr>
          <p:cNvPr id="4" name="Content Placeholder 3">
            <a:extLst>
              <a:ext uri="{FF2B5EF4-FFF2-40B4-BE49-F238E27FC236}">
                <a16:creationId xmlns:a16="http://schemas.microsoft.com/office/drawing/2014/main" id="{3225DA67-1C34-814D-A133-0EFE42724556}"/>
              </a:ext>
            </a:extLst>
          </p:cNvPr>
          <p:cNvSpPr>
            <a:spLocks noGrp="1"/>
          </p:cNvSpPr>
          <p:nvPr>
            <p:ph sz="half" idx="10"/>
          </p:nvPr>
        </p:nvSpPr>
        <p:spPr/>
        <p:txBody>
          <a:bodyPr/>
          <a:lstStyle/>
          <a:p>
            <a:endParaRPr lang="en-US"/>
          </a:p>
        </p:txBody>
      </p:sp>
      <p:pic>
        <p:nvPicPr>
          <p:cNvPr id="7" name="Picture 4">
            <a:extLst>
              <a:ext uri="{FF2B5EF4-FFF2-40B4-BE49-F238E27FC236}">
                <a16:creationId xmlns:a16="http://schemas.microsoft.com/office/drawing/2014/main" id="{0C2119FA-F2B1-2C4F-B95B-691C260DAB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7543800" y="1768550"/>
            <a:ext cx="4013200" cy="3009900"/>
          </a:xfrm>
          <a:prstGeom prst="rect">
            <a:avLst/>
          </a:prstGeom>
        </p:spPr>
      </p:pic>
    </p:spTree>
    <p:extLst>
      <p:ext uri="{BB962C8B-B14F-4D97-AF65-F5344CB8AC3E}">
        <p14:creationId xmlns:p14="http://schemas.microsoft.com/office/powerpoint/2010/main" val="3800670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858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a:extLst>
              <a:ext uri="{FF2B5EF4-FFF2-40B4-BE49-F238E27FC236}">
                <a16:creationId xmlns:a16="http://schemas.microsoft.com/office/drawing/2014/main" id="{0FB40BA0-6793-5B46-B5FF-FF1B8A4D47B1}"/>
              </a:ext>
            </a:extLst>
          </p:cNvPr>
          <p:cNvSpPr>
            <a:spLocks noGrp="1" noChangeArrowheads="1"/>
          </p:cNvSpPr>
          <p:nvPr>
            <p:ph sz="half" idx="1"/>
          </p:nvPr>
        </p:nvSpPr>
        <p:spPr>
          <a:xfrm>
            <a:off x="914400" y="381000"/>
            <a:ext cx="7696200" cy="6155531"/>
          </a:xfrm>
        </p:spPr>
        <p:txBody>
          <a:bodyPr>
            <a:normAutofit fontScale="70000" lnSpcReduction="20000"/>
          </a:bodyPr>
          <a:lstStyle/>
          <a:p>
            <a:r>
              <a:rPr lang="en-US" altLang="en-US" dirty="0"/>
              <a:t>Sound localization</a:t>
            </a:r>
          </a:p>
          <a:p>
            <a:pPr lvl="1"/>
            <a:r>
              <a:rPr lang="en-US" dirty="0"/>
              <a:t>Primary Percepts</a:t>
            </a:r>
          </a:p>
          <a:p>
            <a:pPr lvl="2"/>
            <a:r>
              <a:rPr lang="en-US" b="1" dirty="0"/>
              <a:t>Interaural level differences (ILD)</a:t>
            </a:r>
            <a:r>
              <a:rPr lang="en-US" dirty="0"/>
              <a:t>: sound is louder at the ear that it is closer</a:t>
            </a:r>
          </a:p>
          <a:p>
            <a:pPr lvl="2"/>
            <a:r>
              <a:rPr lang="en-US" altLang="en-US" b="1" dirty="0"/>
              <a:t>Interaural time difference (ITD)</a:t>
            </a:r>
            <a:r>
              <a:rPr lang="en-US" altLang="en-US" dirty="0"/>
              <a:t>: the time delay between sounds arriving at the left and right ears</a:t>
            </a:r>
          </a:p>
          <a:p>
            <a:pPr lvl="1"/>
            <a:r>
              <a:rPr lang="en-US" altLang="en-US" dirty="0"/>
              <a:t>Secondary Percepts</a:t>
            </a:r>
          </a:p>
          <a:p>
            <a:pPr lvl="2"/>
            <a:r>
              <a:rPr lang="en-US" altLang="en-US" dirty="0"/>
              <a:t>Head shadow: sound having to go through or around the head in order to reach an ear. </a:t>
            </a:r>
          </a:p>
          <a:p>
            <a:pPr lvl="2"/>
            <a:r>
              <a:rPr lang="en-US" altLang="en-US" dirty="0"/>
              <a:t>Pinna response: the effect that the external ear, or pinna, has on sound. </a:t>
            </a:r>
          </a:p>
          <a:p>
            <a:pPr lvl="2"/>
            <a:r>
              <a:rPr lang="en-US" altLang="en-US" dirty="0"/>
              <a:t>Shoulder echo: sound in the range of 1-3kHz are reflected from the upper torso of the human body. </a:t>
            </a:r>
          </a:p>
          <a:p>
            <a:pPr lvl="2"/>
            <a:r>
              <a:rPr lang="en-US" altLang="en-US" dirty="0"/>
              <a:t>Head motion: movement of the head helps in determining a location of a sound source. </a:t>
            </a:r>
          </a:p>
          <a:p>
            <a:pPr lvl="2"/>
            <a:r>
              <a:rPr lang="en-US" altLang="en-US" dirty="0"/>
              <a:t>Early echo response: occurs in the first 50-100ms of a sounds life. </a:t>
            </a:r>
          </a:p>
          <a:p>
            <a:pPr lvl="2"/>
            <a:r>
              <a:rPr lang="en-US" altLang="en-US" dirty="0"/>
              <a:t>Reverberation: reflections from surfaces around. </a:t>
            </a:r>
          </a:p>
        </p:txBody>
      </p:sp>
      <p:sp>
        <p:nvSpPr>
          <p:cNvPr id="3" name="Content Placeholder 2">
            <a:extLst>
              <a:ext uri="{FF2B5EF4-FFF2-40B4-BE49-F238E27FC236}">
                <a16:creationId xmlns:a16="http://schemas.microsoft.com/office/drawing/2014/main" id="{A41C13F8-76A0-4A46-A0CB-38A5AE37F7DA}"/>
              </a:ext>
            </a:extLst>
          </p:cNvPr>
          <p:cNvSpPr>
            <a:spLocks noGrp="1"/>
          </p:cNvSpPr>
          <p:nvPr>
            <p:ph sz="half" idx="10"/>
          </p:nvPr>
        </p:nvSpPr>
        <p:spPr/>
        <p:txBody>
          <a:bodyPr/>
          <a:lstStyle/>
          <a:p>
            <a:endParaRPr lang="en-US"/>
          </a:p>
        </p:txBody>
      </p:sp>
      <p:sp>
        <p:nvSpPr>
          <p:cNvPr id="5" name="object 6">
            <a:extLst>
              <a:ext uri="{FF2B5EF4-FFF2-40B4-BE49-F238E27FC236}">
                <a16:creationId xmlns:a16="http://schemas.microsoft.com/office/drawing/2014/main" id="{2AA1B96C-0A17-B441-928B-38C21FFFD1D8}"/>
              </a:ext>
            </a:extLst>
          </p:cNvPr>
          <p:cNvSpPr>
            <a:spLocks noChangeAspect="1"/>
          </p:cNvSpPr>
          <p:nvPr/>
        </p:nvSpPr>
        <p:spPr>
          <a:xfrm>
            <a:off x="8969827" y="3814045"/>
            <a:ext cx="2511989" cy="2153791"/>
          </a:xfrm>
          <a:prstGeom prst="rect">
            <a:avLst/>
          </a:prstGeom>
          <a:blipFill>
            <a:blip r:embed="rId3" cstate="print"/>
            <a:stretch>
              <a:fillRect/>
            </a:stretch>
          </a:blipFill>
        </p:spPr>
        <p:txBody>
          <a:bodyPr wrap="square" lIns="0" tIns="0" rIns="0" bIns="0" rtlCol="0"/>
          <a:lstStyle/>
          <a:p>
            <a:endParaRPr/>
          </a:p>
        </p:txBody>
      </p:sp>
      <p:sp>
        <p:nvSpPr>
          <p:cNvPr id="6" name="object 7">
            <a:extLst>
              <a:ext uri="{FF2B5EF4-FFF2-40B4-BE49-F238E27FC236}">
                <a16:creationId xmlns:a16="http://schemas.microsoft.com/office/drawing/2014/main" id="{02FB7512-D1D4-2B42-A911-81883C118292}"/>
              </a:ext>
            </a:extLst>
          </p:cNvPr>
          <p:cNvSpPr>
            <a:spLocks noChangeAspect="1"/>
          </p:cNvSpPr>
          <p:nvPr/>
        </p:nvSpPr>
        <p:spPr>
          <a:xfrm>
            <a:off x="8969827" y="992125"/>
            <a:ext cx="3197789" cy="243687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2863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20CD6D6-ED17-BB46-9A1C-0871530409CA}"/>
              </a:ext>
            </a:extLst>
          </p:cNvPr>
          <p:cNvSpPr>
            <a:spLocks noGrp="1"/>
          </p:cNvSpPr>
          <p:nvPr>
            <p:ph sz="half" idx="1"/>
          </p:nvPr>
        </p:nvSpPr>
        <p:spPr/>
        <p:txBody>
          <a:bodyPr/>
          <a:lstStyle/>
          <a:p>
            <a:r>
              <a:rPr lang="en-US" spc="-59" dirty="0"/>
              <a:t>Sound</a:t>
            </a:r>
            <a:r>
              <a:rPr lang="en-US" spc="-245" dirty="0"/>
              <a:t> </a:t>
            </a:r>
            <a:r>
              <a:rPr lang="en-US" spc="-73" dirty="0"/>
              <a:t>Localization</a:t>
            </a:r>
            <a:endParaRPr lang="en-US" dirty="0"/>
          </a:p>
        </p:txBody>
      </p:sp>
      <p:sp>
        <p:nvSpPr>
          <p:cNvPr id="6" name="Content Placeholder 5">
            <a:extLst>
              <a:ext uri="{FF2B5EF4-FFF2-40B4-BE49-F238E27FC236}">
                <a16:creationId xmlns:a16="http://schemas.microsoft.com/office/drawing/2014/main" id="{D9118472-7C94-0845-BE4F-CE473AA77BFF}"/>
              </a:ext>
            </a:extLst>
          </p:cNvPr>
          <p:cNvSpPr>
            <a:spLocks noGrp="1"/>
          </p:cNvSpPr>
          <p:nvPr>
            <p:ph sz="half" idx="10"/>
          </p:nvPr>
        </p:nvSpPr>
        <p:spPr/>
        <p:txBody>
          <a:bodyPr/>
          <a:lstStyle/>
          <a:p>
            <a:r>
              <a:rPr lang="en-US" dirty="0">
                <a:hlinkClick r:id="rId3"/>
              </a:rPr>
              <a:t>https://youtu.be/FIU1bNSlbxk</a:t>
            </a:r>
            <a:r>
              <a:rPr lang="en-US" dirty="0"/>
              <a:t> </a:t>
            </a:r>
          </a:p>
        </p:txBody>
      </p:sp>
      <p:pic>
        <p:nvPicPr>
          <p:cNvPr id="7" name="Online Media 6" descr="Sound Localisation | MED-EL">
            <a:hlinkClick r:id="" action="ppaction://media"/>
            <a:extLst>
              <a:ext uri="{FF2B5EF4-FFF2-40B4-BE49-F238E27FC236}">
                <a16:creationId xmlns:a16="http://schemas.microsoft.com/office/drawing/2014/main" id="{54961403-57FB-3A40-81F1-6DE1B56129F7}"/>
              </a:ext>
            </a:extLst>
          </p:cNvPr>
          <p:cNvPicPr>
            <a:picLocks noRot="1" noChangeAspect="1"/>
          </p:cNvPicPr>
          <p:nvPr>
            <a:videoFile r:link="rId1"/>
          </p:nvPr>
        </p:nvPicPr>
        <p:blipFill>
          <a:blip r:embed="rId4"/>
          <a:stretch>
            <a:fillRect/>
          </a:stretch>
        </p:blipFill>
        <p:spPr>
          <a:xfrm>
            <a:off x="1197194" y="1025374"/>
            <a:ext cx="9797612" cy="5511157"/>
          </a:xfrm>
          <a:prstGeom prst="rect">
            <a:avLst/>
          </a:prstGeom>
        </p:spPr>
      </p:pic>
    </p:spTree>
    <p:extLst>
      <p:ext uri="{BB962C8B-B14F-4D97-AF65-F5344CB8AC3E}">
        <p14:creationId xmlns:p14="http://schemas.microsoft.com/office/powerpoint/2010/main" val="398431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17/02/1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2211</TotalTime>
  <Words>2564</Words>
  <Application>Microsoft Macintosh PowerPoint</Application>
  <PresentationFormat>Widescreen</PresentationFormat>
  <Paragraphs>442</Paragraphs>
  <Slides>72</Slides>
  <Notes>19</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Gill Sans MT</vt:lpstr>
      <vt:lpstr>Tahoma</vt:lpstr>
      <vt:lpstr>Verdana</vt:lpstr>
      <vt:lpstr>17/02/15</vt:lpstr>
      <vt:lpstr>CIS 4930-001: Introduction to Augmented and Virtual Reality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Valentina</dc:creator>
  <cp:lastModifiedBy>Rosen, Paul</cp:lastModifiedBy>
  <cp:revision>116</cp:revision>
  <dcterms:created xsi:type="dcterms:W3CDTF">2013-08-12T17:41:37Z</dcterms:created>
  <dcterms:modified xsi:type="dcterms:W3CDTF">2019-10-09T21:25:08Z</dcterms:modified>
</cp:coreProperties>
</file>